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51" r:id="rId1"/>
  </p:sldMasterIdLst>
  <p:notesMasterIdLst>
    <p:notesMasterId r:id="rId38"/>
  </p:notesMasterIdLst>
  <p:handoutMasterIdLst>
    <p:handoutMasterId r:id="rId39"/>
  </p:handoutMasterIdLst>
  <p:sldIdLst>
    <p:sldId id="493" r:id="rId2"/>
    <p:sldId id="529" r:id="rId3"/>
    <p:sldId id="531" r:id="rId4"/>
    <p:sldId id="802" r:id="rId5"/>
    <p:sldId id="803" r:id="rId6"/>
    <p:sldId id="807" r:id="rId7"/>
    <p:sldId id="809" r:id="rId8"/>
    <p:sldId id="808" r:id="rId9"/>
    <p:sldId id="810" r:id="rId10"/>
    <p:sldId id="812" r:id="rId11"/>
    <p:sldId id="813" r:id="rId12"/>
    <p:sldId id="814" r:id="rId13"/>
    <p:sldId id="815" r:id="rId14"/>
    <p:sldId id="816" r:id="rId15"/>
    <p:sldId id="817" r:id="rId16"/>
    <p:sldId id="818" r:id="rId17"/>
    <p:sldId id="819" r:id="rId18"/>
    <p:sldId id="820" r:id="rId19"/>
    <p:sldId id="821" r:id="rId20"/>
    <p:sldId id="823" r:id="rId21"/>
    <p:sldId id="824" r:id="rId22"/>
    <p:sldId id="826" r:id="rId23"/>
    <p:sldId id="822" r:id="rId24"/>
    <p:sldId id="827" r:id="rId25"/>
    <p:sldId id="828" r:id="rId26"/>
    <p:sldId id="829" r:id="rId27"/>
    <p:sldId id="830" r:id="rId28"/>
    <p:sldId id="831" r:id="rId29"/>
    <p:sldId id="834" r:id="rId30"/>
    <p:sldId id="835" r:id="rId31"/>
    <p:sldId id="836" r:id="rId32"/>
    <p:sldId id="838" r:id="rId33"/>
    <p:sldId id="832" r:id="rId34"/>
    <p:sldId id="839" r:id="rId35"/>
    <p:sldId id="840" r:id="rId36"/>
    <p:sldId id="527" r:id="rId37"/>
  </p:sldIdLst>
  <p:sldSz cx="9144000" cy="6858000" type="screen4x3"/>
  <p:notesSz cx="6794500" cy="9906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charset="0"/>
        <a:ea typeface="宋体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charset="0"/>
        <a:ea typeface="宋体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charset="0"/>
        <a:ea typeface="宋体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charset="0"/>
        <a:ea typeface="宋体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charset="0"/>
        <a:ea typeface="宋体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Verdana" charset="0"/>
        <a:ea typeface="宋体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Verdana" charset="0"/>
        <a:ea typeface="宋体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Verdana" charset="0"/>
        <a:ea typeface="宋体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Verdana" charset="0"/>
        <a:ea typeface="宋体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009900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280"/>
    <p:restoredTop sz="94666"/>
  </p:normalViewPr>
  <p:slideViewPr>
    <p:cSldViewPr>
      <p:cViewPr varScale="1">
        <p:scale>
          <a:sx n="102" d="100"/>
          <a:sy n="102" d="100"/>
        </p:scale>
        <p:origin x="1032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94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notesMaster" Target="notesMasters/notesMaster1.xml"/><Relationship Id="rId39" Type="http://schemas.openxmlformats.org/officeDocument/2006/relationships/handoutMaster" Target="handoutMasters/handoutMaster1.xml"/><Relationship Id="rId40" Type="http://schemas.openxmlformats.org/officeDocument/2006/relationships/presProps" Target="presProps.xml"/><Relationship Id="rId41" Type="http://schemas.openxmlformats.org/officeDocument/2006/relationships/viewProps" Target="viewProps.xml"/><Relationship Id="rId42" Type="http://schemas.openxmlformats.org/officeDocument/2006/relationships/theme" Target="theme/theme1.xml"/><Relationship Id="rId43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7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4813" cy="4953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88084" tIns="44042" rIns="88084" bIns="44042" numCol="1" anchor="t" anchorCtr="0" compatLnSpc="1">
            <a:prstTxWarp prst="textNoShape">
              <a:avLst/>
            </a:prstTxWarp>
          </a:bodyPr>
          <a:lstStyle>
            <a:lvl1pPr defTabSz="881063" eaLnBrk="1" hangingPunct="1">
              <a:defRPr sz="1200">
                <a:latin typeface="Arial" charset="0"/>
                <a:ea typeface="宋体" charset="0"/>
                <a:cs typeface="宋体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7273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8100" y="0"/>
            <a:ext cx="2944813" cy="4953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88084" tIns="44042" rIns="88084" bIns="44042" numCol="1" anchor="t" anchorCtr="0" compatLnSpc="1">
            <a:prstTxWarp prst="textNoShape">
              <a:avLst/>
            </a:prstTxWarp>
          </a:bodyPr>
          <a:lstStyle>
            <a:lvl1pPr algn="r" defTabSz="881063" eaLnBrk="1" hangingPunct="1">
              <a:defRPr sz="1200">
                <a:latin typeface="Arial" charset="0"/>
                <a:ea typeface="宋体" charset="0"/>
                <a:cs typeface="宋体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7274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09113"/>
            <a:ext cx="2944813" cy="4953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88084" tIns="44042" rIns="88084" bIns="44042" numCol="1" anchor="b" anchorCtr="0" compatLnSpc="1">
            <a:prstTxWarp prst="textNoShape">
              <a:avLst/>
            </a:prstTxWarp>
          </a:bodyPr>
          <a:lstStyle>
            <a:lvl1pPr defTabSz="881063" eaLnBrk="1" hangingPunct="1">
              <a:defRPr sz="1200">
                <a:latin typeface="Arial" charset="0"/>
                <a:ea typeface="宋体" charset="0"/>
                <a:cs typeface="宋体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7274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8100" y="9409113"/>
            <a:ext cx="2944813" cy="4953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88084" tIns="44042" rIns="88084" bIns="44042" numCol="1" anchor="b" anchorCtr="0" compatLnSpc="1">
            <a:prstTxWarp prst="textNoShape">
              <a:avLst/>
            </a:prstTxWarp>
          </a:bodyPr>
          <a:lstStyle>
            <a:lvl1pPr algn="r" defTabSz="881063" eaLnBrk="1" hangingPunct="1">
              <a:defRPr sz="1200">
                <a:latin typeface="Arial" charset="0"/>
              </a:defRPr>
            </a:lvl1pPr>
          </a:lstStyle>
          <a:p>
            <a:fld id="{B69D67A8-18F0-274E-B237-067DDE9E83BE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4813" cy="4953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5422" tIns="47710" rIns="95422" bIns="47710" numCol="1" anchor="t" anchorCtr="0" compatLnSpc="1">
            <a:prstTxWarp prst="textNoShape">
              <a:avLst/>
            </a:prstTxWarp>
          </a:bodyPr>
          <a:lstStyle>
            <a:lvl1pPr defTabSz="954088" eaLnBrk="1" hangingPunct="1">
              <a:defRPr sz="1300">
                <a:latin typeface="Arial" charset="0"/>
                <a:ea typeface="宋体" charset="0"/>
                <a:cs typeface="宋体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48100" y="0"/>
            <a:ext cx="2944813" cy="4953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5422" tIns="47710" rIns="95422" bIns="47710" numCol="1" anchor="t" anchorCtr="0" compatLnSpc="1">
            <a:prstTxWarp prst="textNoShape">
              <a:avLst/>
            </a:prstTxWarp>
          </a:bodyPr>
          <a:lstStyle>
            <a:lvl1pPr algn="r" defTabSz="954088" eaLnBrk="1" hangingPunct="1">
              <a:defRPr sz="1300">
                <a:latin typeface="Arial" charset="0"/>
                <a:ea typeface="宋体" charset="0"/>
                <a:cs typeface="宋体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24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20750" y="742950"/>
            <a:ext cx="4953000" cy="37147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048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450" y="4705350"/>
            <a:ext cx="5435600" cy="44577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5422" tIns="47710" rIns="95422" bIns="4771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  <a:endParaRPr lang="en-US" altLang="zh-CN"/>
          </a:p>
          <a:p>
            <a:pPr lvl="1"/>
            <a:r>
              <a:rPr lang="zh-CN" altLang="en-US"/>
              <a:t>第二级</a:t>
            </a:r>
            <a:endParaRPr lang="en-US" altLang="zh-CN"/>
          </a:p>
          <a:p>
            <a:pPr lvl="2"/>
            <a:r>
              <a:rPr lang="zh-CN" altLang="en-US"/>
              <a:t>第三级</a:t>
            </a:r>
            <a:endParaRPr lang="en-US" altLang="zh-CN"/>
          </a:p>
          <a:p>
            <a:pPr lvl="3"/>
            <a:r>
              <a:rPr lang="zh-CN" altLang="en-US"/>
              <a:t>第四级</a:t>
            </a:r>
            <a:endParaRPr lang="en-US" altLang="zh-CN"/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2048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09113"/>
            <a:ext cx="2944813" cy="4953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5422" tIns="47710" rIns="95422" bIns="47710" numCol="1" anchor="b" anchorCtr="0" compatLnSpc="1">
            <a:prstTxWarp prst="textNoShape">
              <a:avLst/>
            </a:prstTxWarp>
          </a:bodyPr>
          <a:lstStyle>
            <a:lvl1pPr defTabSz="954088" eaLnBrk="1" hangingPunct="1">
              <a:defRPr sz="1300">
                <a:latin typeface="Arial" charset="0"/>
                <a:ea typeface="宋体" charset="0"/>
                <a:cs typeface="宋体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048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8100" y="9409113"/>
            <a:ext cx="2944813" cy="4953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5422" tIns="47710" rIns="95422" bIns="47710" numCol="1" anchor="b" anchorCtr="0" compatLnSpc="1">
            <a:prstTxWarp prst="textNoShape">
              <a:avLst/>
            </a:prstTxWarp>
          </a:bodyPr>
          <a:lstStyle>
            <a:lvl1pPr algn="r" defTabSz="954088" eaLnBrk="1" hangingPunct="1">
              <a:defRPr sz="1300">
                <a:latin typeface="Arial" charset="0"/>
              </a:defRPr>
            </a:lvl1pPr>
          </a:lstStyle>
          <a:p>
            <a:fld id="{4D0EE483-B24D-EA49-8CCF-333277E5F39A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宋体" charset="0"/>
        <a:cs typeface="宋体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宋体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宋体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宋体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宋体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0EE483-B24D-EA49-8CCF-333277E5F39A}" type="slidenum">
              <a:rPr lang="en-US" altLang="zh-CN" smtClean="0"/>
              <a:pPr/>
              <a:t>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258648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7"/>
          <p:cNvSpPr>
            <a:spLocks noChangeArrowheads="1"/>
          </p:cNvSpPr>
          <p:nvPr/>
        </p:nvSpPr>
        <p:spPr bwMode="auto">
          <a:xfrm>
            <a:off x="685800" y="2393950"/>
            <a:ext cx="7772400" cy="109538"/>
          </a:xfrm>
          <a:custGeom>
            <a:avLst/>
            <a:gdLst>
              <a:gd name="T0" fmla="*/ 0 w 1000"/>
              <a:gd name="T1" fmla="*/ 0 h 1000"/>
              <a:gd name="T2" fmla="*/ 2147483647 w 1000"/>
              <a:gd name="T3" fmla="*/ 0 h 1000"/>
              <a:gd name="T4" fmla="*/ 2147483647 w 1000"/>
              <a:gd name="T5" fmla="*/ 2147483647 h 1000"/>
              <a:gd name="T6" fmla="*/ 0 w 1000"/>
              <a:gd name="T7" fmla="*/ 2147483647 h 1000"/>
              <a:gd name="T8" fmla="*/ 0 w 1000"/>
              <a:gd name="T9" fmla="*/ 0 h 1000"/>
              <a:gd name="T10" fmla="*/ 2147483647 w 1000"/>
              <a:gd name="T11" fmla="*/ 0 h 10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618" y="0"/>
                </a:lnTo>
                <a:lnTo>
                  <a:pt x="618" y="1000"/>
                </a:lnTo>
                <a:lnTo>
                  <a:pt x="0" y="1000"/>
                </a:lnTo>
                <a:lnTo>
                  <a:pt x="0" y="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chemeClr val="accent2"/>
          </a:solidFill>
          <a:ln w="9525">
            <a:solidFill>
              <a:schemeClr val="accent2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>
            <a:spLocks noChangeArrowheads="1"/>
          </p:cNvSpPr>
          <p:nvPr userDrawn="1"/>
        </p:nvSpPr>
        <p:spPr bwMode="auto">
          <a:xfrm>
            <a:off x="684213" y="6381750"/>
            <a:ext cx="2184400" cy="276225"/>
          </a:xfrm>
          <a:prstGeom prst="rect">
            <a:avLst/>
          </a:prstGeom>
          <a:noFill/>
          <a:ln>
            <a:noFill/>
          </a:ln>
          <a:ex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宋体" charset="-122"/>
              </a:defRPr>
            </a:lvl9pPr>
          </a:lstStyle>
          <a:p>
            <a:pPr eaLnBrk="1" hangingPunct="1">
              <a:spcBef>
                <a:spcPts val="300"/>
              </a:spcBef>
            </a:pPr>
            <a:r>
              <a:rPr lang="zh-CN" altLang="en-US" sz="1200">
                <a:latin typeface="幼圆" charset="0"/>
                <a:ea typeface="幼圆" charset="0"/>
              </a:rPr>
              <a:t>互联网新技术在线教育领航者</a:t>
            </a:r>
          </a:p>
        </p:txBody>
      </p:sp>
      <p:sp>
        <p:nvSpPr>
          <p:cNvPr id="11059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990600"/>
            <a:ext cx="7772400" cy="1371600"/>
          </a:xfrm>
        </p:spPr>
        <p:txBody>
          <a:bodyPr/>
          <a:lstStyle>
            <a:lvl1pPr>
              <a:defRPr sz="4000"/>
            </a:lvl1pPr>
          </a:lstStyle>
          <a:p>
            <a:pPr lvl="0"/>
            <a:r>
              <a:rPr lang="en-US" altLang="zh-CN" noProof="0" smtClean="0"/>
              <a:t>Click to edit Master title style</a:t>
            </a:r>
            <a:endParaRPr lang="zh-CN" altLang="en-US" noProof="0"/>
          </a:p>
        </p:txBody>
      </p:sp>
      <p:sp>
        <p:nvSpPr>
          <p:cNvPr id="11059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447800" y="3429000"/>
            <a:ext cx="7010400" cy="1600200"/>
          </a:xfrm>
        </p:spPr>
        <p:txBody>
          <a:bodyPr/>
          <a:lstStyle>
            <a:lvl1pPr marL="0" indent="0">
              <a:buFont typeface="Wingdings" charset="0"/>
              <a:buNone/>
              <a:defRPr sz="2800"/>
            </a:lvl1pPr>
          </a:lstStyle>
          <a:p>
            <a:pPr lvl="0"/>
            <a:r>
              <a:rPr lang="en-US" altLang="zh-CN" noProof="0" smtClean="0"/>
              <a:t>Click to edit Master subtitle style</a:t>
            </a:r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13573734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585D3A1-E2A5-3343-A5A9-2F8137E7F378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6465436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73838" y="1124744"/>
            <a:ext cx="2001837" cy="4895056"/>
          </a:xfrm>
        </p:spPr>
        <p:txBody>
          <a:bodyPr vert="eaVert"/>
          <a:lstStyle/>
          <a:p>
            <a:r>
              <a:rPr lang="en-US" altLang="zh-CN" smtClean="0"/>
              <a:t>Click to edit Master title style</a:t>
            </a:r>
            <a:endParaRPr lang="zh-CN" altLang="en-US" dirty="0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566738" y="1124744"/>
            <a:ext cx="5854700" cy="4895056"/>
          </a:xfrm>
        </p:spPr>
        <p:txBody>
          <a:bodyPr vert="eaVer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 dirty="0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764795B-A3DC-984A-8335-44F45EA2DA75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921238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章节总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/>
          <p:cNvSpPr>
            <a:spLocks noChangeArrowheads="1"/>
          </p:cNvSpPr>
          <p:nvPr/>
        </p:nvSpPr>
        <p:spPr bwMode="auto">
          <a:xfrm>
            <a:off x="609600" y="942975"/>
            <a:ext cx="7958138" cy="109538"/>
          </a:xfrm>
          <a:custGeom>
            <a:avLst/>
            <a:gdLst>
              <a:gd name="T0" fmla="*/ 0 w 1000"/>
              <a:gd name="T1" fmla="*/ 0 h 1000"/>
              <a:gd name="T2" fmla="*/ 2147483647 w 1000"/>
              <a:gd name="T3" fmla="*/ 0 h 1000"/>
              <a:gd name="T4" fmla="*/ 2147483647 w 1000"/>
              <a:gd name="T5" fmla="*/ 2147483647 h 1000"/>
              <a:gd name="T6" fmla="*/ 0 w 1000"/>
              <a:gd name="T7" fmla="*/ 2147483647 h 1000"/>
              <a:gd name="T8" fmla="*/ 0 w 1000"/>
              <a:gd name="T9" fmla="*/ 0 h 1000"/>
              <a:gd name="T10" fmla="*/ 2147483647 w 1000"/>
              <a:gd name="T11" fmla="*/ 0 h 10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585" y="0"/>
                </a:lnTo>
                <a:lnTo>
                  <a:pt x="585" y="1000"/>
                </a:lnTo>
                <a:lnTo>
                  <a:pt x="0" y="1000"/>
                </a:lnTo>
                <a:lnTo>
                  <a:pt x="0" y="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chemeClr val="accent2"/>
          </a:solidFill>
          <a:ln w="9525">
            <a:solidFill>
              <a:schemeClr val="accent2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" name="Line 5"/>
          <p:cNvSpPr>
            <a:spLocks noChangeShapeType="1"/>
          </p:cNvSpPr>
          <p:nvPr/>
        </p:nvSpPr>
        <p:spPr bwMode="auto">
          <a:xfrm flipV="1">
            <a:off x="609600" y="6172200"/>
            <a:ext cx="7924800" cy="0"/>
          </a:xfrm>
          <a:prstGeom prst="line">
            <a:avLst/>
          </a:prstGeom>
          <a:noFill/>
          <a:ln w="3175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" name="TextBox 5"/>
          <p:cNvSpPr txBox="1">
            <a:spLocks noChangeArrowheads="1"/>
          </p:cNvSpPr>
          <p:nvPr userDrawn="1"/>
        </p:nvSpPr>
        <p:spPr bwMode="auto">
          <a:xfrm>
            <a:off x="611188" y="6308725"/>
            <a:ext cx="2184400" cy="276225"/>
          </a:xfrm>
          <a:prstGeom prst="rect">
            <a:avLst/>
          </a:prstGeom>
          <a:noFill/>
          <a:ln>
            <a:noFill/>
          </a:ln>
          <a:ex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宋体" charset="-122"/>
              </a:defRPr>
            </a:lvl9pPr>
          </a:lstStyle>
          <a:p>
            <a:pPr eaLnBrk="1" hangingPunct="1">
              <a:spcBef>
                <a:spcPts val="300"/>
              </a:spcBef>
            </a:pPr>
            <a:r>
              <a:rPr lang="zh-CN" altLang="en-US" sz="1200">
                <a:latin typeface="幼圆" charset="0"/>
                <a:ea typeface="幼圆" charset="0"/>
              </a:rPr>
              <a:t>互联网新技术在线教育领航者</a:t>
            </a:r>
          </a:p>
        </p:txBody>
      </p:sp>
      <p:pic>
        <p:nvPicPr>
          <p:cNvPr id="7" name="图片 1" descr="小象学院Logo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950" y="6237288"/>
            <a:ext cx="1439863" cy="420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文本框 13"/>
          <p:cNvSpPr txBox="1">
            <a:spLocks noChangeArrowheads="1"/>
          </p:cNvSpPr>
          <p:nvPr userDrawn="1"/>
        </p:nvSpPr>
        <p:spPr bwMode="auto">
          <a:xfrm>
            <a:off x="6350000" y="644525"/>
            <a:ext cx="185738" cy="368300"/>
          </a:xfrm>
          <a:prstGeom prst="rect">
            <a:avLst/>
          </a:prstGeom>
          <a:noFill/>
          <a:ln>
            <a:noFill/>
          </a:ln>
          <a:extLst/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Verdana" charset="0"/>
                <a:ea typeface="宋体" charset="0"/>
                <a:cs typeface="宋体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Verdana" charset="0"/>
                <a:ea typeface="宋体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Verdana" charset="0"/>
                <a:ea typeface="宋体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Verdana" charset="0"/>
                <a:ea typeface="宋体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Verdana" charset="0"/>
                <a:ea typeface="宋体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charset="0"/>
                <a:ea typeface="宋体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charset="0"/>
                <a:ea typeface="宋体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charset="0"/>
                <a:ea typeface="宋体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charset="0"/>
                <a:ea typeface="宋体" charset="0"/>
              </a:defRPr>
            </a:lvl9pPr>
          </a:lstStyle>
          <a:p>
            <a:pPr eaLnBrk="1" hangingPunct="1">
              <a:defRPr/>
            </a:pPr>
            <a:endParaRPr lang="zh-CN" altLang="en-US" sz="18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196752"/>
            <a:ext cx="8147248" cy="4929410"/>
          </a:xfrm>
        </p:spPr>
        <p:txBody>
          <a:bodyPr/>
          <a:lstStyle>
            <a:lvl1pPr>
              <a:spcBef>
                <a:spcPts val="120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56018947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4"/>
          <p:cNvSpPr>
            <a:spLocks noChangeArrowheads="1"/>
          </p:cNvSpPr>
          <p:nvPr/>
        </p:nvSpPr>
        <p:spPr bwMode="auto">
          <a:xfrm>
            <a:off x="609600" y="942975"/>
            <a:ext cx="7958138" cy="109538"/>
          </a:xfrm>
          <a:custGeom>
            <a:avLst/>
            <a:gdLst>
              <a:gd name="T0" fmla="*/ 0 w 1000"/>
              <a:gd name="T1" fmla="*/ 0 h 1000"/>
              <a:gd name="T2" fmla="*/ 2147483647 w 1000"/>
              <a:gd name="T3" fmla="*/ 0 h 1000"/>
              <a:gd name="T4" fmla="*/ 2147483647 w 1000"/>
              <a:gd name="T5" fmla="*/ 2147483647 h 1000"/>
              <a:gd name="T6" fmla="*/ 0 w 1000"/>
              <a:gd name="T7" fmla="*/ 2147483647 h 1000"/>
              <a:gd name="T8" fmla="*/ 0 w 1000"/>
              <a:gd name="T9" fmla="*/ 0 h 1000"/>
              <a:gd name="T10" fmla="*/ 2147483647 w 1000"/>
              <a:gd name="T11" fmla="*/ 0 h 10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585" y="0"/>
                </a:lnTo>
                <a:lnTo>
                  <a:pt x="585" y="1000"/>
                </a:lnTo>
                <a:lnTo>
                  <a:pt x="0" y="1000"/>
                </a:lnTo>
                <a:lnTo>
                  <a:pt x="0" y="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chemeClr val="accent2"/>
          </a:solidFill>
          <a:ln w="9525">
            <a:solidFill>
              <a:schemeClr val="accent2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" name="Line 5"/>
          <p:cNvSpPr>
            <a:spLocks noChangeShapeType="1"/>
          </p:cNvSpPr>
          <p:nvPr/>
        </p:nvSpPr>
        <p:spPr bwMode="auto">
          <a:xfrm flipV="1">
            <a:off x="609600" y="6172200"/>
            <a:ext cx="7924800" cy="0"/>
          </a:xfrm>
          <a:prstGeom prst="line">
            <a:avLst/>
          </a:prstGeom>
          <a:noFill/>
          <a:ln w="3175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" name="TextBox 5"/>
          <p:cNvSpPr txBox="1">
            <a:spLocks noChangeArrowheads="1"/>
          </p:cNvSpPr>
          <p:nvPr userDrawn="1"/>
        </p:nvSpPr>
        <p:spPr bwMode="auto">
          <a:xfrm>
            <a:off x="611188" y="6308725"/>
            <a:ext cx="2184400" cy="276225"/>
          </a:xfrm>
          <a:prstGeom prst="rect">
            <a:avLst/>
          </a:prstGeom>
          <a:noFill/>
          <a:ln>
            <a:noFill/>
          </a:ln>
          <a:ex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宋体" charset="-122"/>
              </a:defRPr>
            </a:lvl9pPr>
          </a:lstStyle>
          <a:p>
            <a:pPr eaLnBrk="1" hangingPunct="1">
              <a:spcBef>
                <a:spcPts val="300"/>
              </a:spcBef>
            </a:pPr>
            <a:r>
              <a:rPr lang="zh-CN" altLang="en-US" sz="1200">
                <a:latin typeface="幼圆" charset="0"/>
                <a:ea typeface="幼圆" charset="0"/>
              </a:rPr>
              <a:t>互联网新技术在线教育领航者</a:t>
            </a:r>
          </a:p>
        </p:txBody>
      </p:sp>
      <p:pic>
        <p:nvPicPr>
          <p:cNvPr id="5" name="图片 1" descr="小象学院Logo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950" y="6237288"/>
            <a:ext cx="1439863" cy="420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684213" y="511175"/>
            <a:ext cx="10795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49CACD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zh-CN" sz="2000" b="1">
                <a:solidFill>
                  <a:schemeClr val="bg1"/>
                </a:solidFill>
                <a:latin typeface="Verdana" pitchFamily="34" charset="0"/>
                <a:cs typeface="宋体" charset="0"/>
              </a:rPr>
              <a:t>LOGO</a:t>
            </a:r>
          </a:p>
        </p:txBody>
      </p:sp>
    </p:spTree>
    <p:extLst>
      <p:ext uri="{BB962C8B-B14F-4D97-AF65-F5344CB8AC3E}">
        <p14:creationId xmlns:p14="http://schemas.microsoft.com/office/powerpoint/2010/main" val="529398531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8C42D9C-043B-2845-980E-F80ADD88464F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7385892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9F922CC-431C-5747-B40F-B2CCFBB61B17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8065866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566738" y="1752600"/>
            <a:ext cx="3924300" cy="4267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3438" y="1752600"/>
            <a:ext cx="3924300" cy="4267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F723E1C-108E-FA4B-BF2A-381700F69B7C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11466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9552" y="260648"/>
            <a:ext cx="8229600" cy="576064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B3765DA-E0FF-5F49-B67C-E5EA987C61D2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6435396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Rectangle 7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9FD08-18BC-C040-AAC2-F0C32055FCF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0364315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286B2B-0E90-C340-B985-367E1A019766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8576744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124744"/>
            <a:ext cx="3008313" cy="1296144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altLang="zh-CN" smtClean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1124744"/>
            <a:ext cx="5111750" cy="500141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2492896"/>
            <a:ext cx="3008313" cy="363326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E46A33E-D255-B24B-A3D5-683D67FFFBE3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8163975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1196751"/>
            <a:ext cx="5486400" cy="353082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altLang="zh-CN" noProof="0" smtClean="0"/>
              <a:t>Drag picture to placeholder or click icon to add</a:t>
            </a:r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6539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B853A1D-3B8E-344C-8B84-D58E886FCD3B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7130933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5" Type="http://schemas.openxmlformats.org/officeDocument/2006/relationships/image" Target="../media/image1.png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5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74675" y="304800"/>
            <a:ext cx="8001000" cy="67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66738" y="1341438"/>
            <a:ext cx="8001000" cy="4678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  <a:endParaRPr lang="en-US" altLang="zh-CN"/>
          </a:p>
          <a:p>
            <a:pPr lvl="1"/>
            <a:r>
              <a:rPr lang="zh-CN" altLang="en-US"/>
              <a:t>第二级</a:t>
            </a:r>
            <a:endParaRPr lang="en-US" altLang="zh-CN"/>
          </a:p>
          <a:p>
            <a:pPr lvl="2"/>
            <a:r>
              <a:rPr lang="zh-CN" altLang="en-US"/>
              <a:t>第三级</a:t>
            </a:r>
            <a:endParaRPr lang="en-US" altLang="zh-CN"/>
          </a:p>
          <a:p>
            <a:pPr lvl="3"/>
            <a:r>
              <a:rPr lang="zh-CN" altLang="en-US"/>
              <a:t>第四级</a:t>
            </a:r>
            <a:endParaRPr lang="en-US" altLang="zh-CN"/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28" name="AutoShape 4"/>
          <p:cNvSpPr>
            <a:spLocks noChangeArrowheads="1"/>
          </p:cNvSpPr>
          <p:nvPr/>
        </p:nvSpPr>
        <p:spPr bwMode="auto">
          <a:xfrm>
            <a:off x="609600" y="942975"/>
            <a:ext cx="7958138" cy="109538"/>
          </a:xfrm>
          <a:custGeom>
            <a:avLst/>
            <a:gdLst>
              <a:gd name="T0" fmla="*/ 0 w 1000"/>
              <a:gd name="T1" fmla="*/ 0 h 1000"/>
              <a:gd name="T2" fmla="*/ 2147483647 w 1000"/>
              <a:gd name="T3" fmla="*/ 0 h 1000"/>
              <a:gd name="T4" fmla="*/ 2147483647 w 1000"/>
              <a:gd name="T5" fmla="*/ 2147483647 h 1000"/>
              <a:gd name="T6" fmla="*/ 0 w 1000"/>
              <a:gd name="T7" fmla="*/ 2147483647 h 1000"/>
              <a:gd name="T8" fmla="*/ 0 w 1000"/>
              <a:gd name="T9" fmla="*/ 0 h 1000"/>
              <a:gd name="T10" fmla="*/ 2147483647 w 1000"/>
              <a:gd name="T11" fmla="*/ 0 h 10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585" y="0"/>
                </a:lnTo>
                <a:lnTo>
                  <a:pt x="585" y="1000"/>
                </a:lnTo>
                <a:lnTo>
                  <a:pt x="0" y="1000"/>
                </a:lnTo>
                <a:lnTo>
                  <a:pt x="0" y="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chemeClr val="accent2"/>
          </a:solidFill>
          <a:ln w="9525">
            <a:solidFill>
              <a:schemeClr val="accent2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29" name="Line 5"/>
          <p:cNvSpPr>
            <a:spLocks noChangeShapeType="1"/>
          </p:cNvSpPr>
          <p:nvPr/>
        </p:nvSpPr>
        <p:spPr bwMode="auto">
          <a:xfrm flipV="1">
            <a:off x="609600" y="6172200"/>
            <a:ext cx="7924800" cy="0"/>
          </a:xfrm>
          <a:prstGeom prst="line">
            <a:avLst/>
          </a:prstGeom>
          <a:noFill/>
          <a:ln w="3175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9575" name="Rectangle 7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200"/>
            </a:lvl1pPr>
          </a:lstStyle>
          <a:p>
            <a:fld id="{C98304A1-E225-2441-A81C-33F89E42876E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  <p:sp>
        <p:nvSpPr>
          <p:cNvPr id="11" name="TextBox 5"/>
          <p:cNvSpPr txBox="1">
            <a:spLocks noChangeArrowheads="1"/>
          </p:cNvSpPr>
          <p:nvPr userDrawn="1"/>
        </p:nvSpPr>
        <p:spPr bwMode="auto">
          <a:xfrm>
            <a:off x="611188" y="6308725"/>
            <a:ext cx="2184400" cy="276225"/>
          </a:xfrm>
          <a:prstGeom prst="rect">
            <a:avLst/>
          </a:prstGeom>
          <a:noFill/>
          <a:ln>
            <a:noFill/>
          </a:ln>
          <a:ex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宋体" charset="-122"/>
              </a:defRPr>
            </a:lvl9pPr>
          </a:lstStyle>
          <a:p>
            <a:pPr eaLnBrk="1" hangingPunct="1">
              <a:spcBef>
                <a:spcPts val="300"/>
              </a:spcBef>
            </a:pPr>
            <a:r>
              <a:rPr lang="zh-CN" altLang="en-US" sz="1200">
                <a:latin typeface="幼圆" charset="0"/>
                <a:ea typeface="幼圆" charset="0"/>
              </a:rPr>
              <a:t>互联网新技术在线教育领航者</a:t>
            </a:r>
          </a:p>
        </p:txBody>
      </p:sp>
      <p:pic>
        <p:nvPicPr>
          <p:cNvPr id="1032" name="图片 1" descr="小象学院Logo.png"/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950" y="6237288"/>
            <a:ext cx="1439863" cy="420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90" r:id="rId1"/>
    <p:sldLayoutId id="2147483880" r:id="rId2"/>
    <p:sldLayoutId id="2147483881" r:id="rId3"/>
    <p:sldLayoutId id="2147483882" r:id="rId4"/>
    <p:sldLayoutId id="2147483883" r:id="rId5"/>
    <p:sldLayoutId id="2147483884" r:id="rId6"/>
    <p:sldLayoutId id="2147483885" r:id="rId7"/>
    <p:sldLayoutId id="2147483886" r:id="rId8"/>
    <p:sldLayoutId id="2147483887" r:id="rId9"/>
    <p:sldLayoutId id="2147483888" r:id="rId10"/>
    <p:sldLayoutId id="2147483889" r:id="rId11"/>
    <p:sldLayoutId id="2147483891" r:id="rId12"/>
    <p:sldLayoutId id="2147483892" r:id="rId13"/>
  </p:sldLayoutIdLst>
  <p:timing>
    <p:tnLst>
      <p:par>
        <p:cTn id="1" dur="indefinite" restart="never" nodeType="tmRoot"/>
      </p:par>
    </p:tnLst>
  </p:timing>
  <p:hf sldNum="0"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kumimoji="1" sz="3800">
          <a:solidFill>
            <a:schemeClr val="tx2"/>
          </a:solidFill>
          <a:latin typeface="+mj-lt"/>
          <a:ea typeface="宋体" charset="0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kumimoji="1" sz="3800">
          <a:solidFill>
            <a:schemeClr val="tx2"/>
          </a:solidFill>
          <a:latin typeface="Times New Roman" charset="0"/>
          <a:ea typeface="宋体" charset="0"/>
          <a:cs typeface="宋体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kumimoji="1" sz="3800">
          <a:solidFill>
            <a:schemeClr val="tx2"/>
          </a:solidFill>
          <a:latin typeface="Times New Roman" charset="0"/>
          <a:ea typeface="宋体" charset="0"/>
          <a:cs typeface="宋体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kumimoji="1" sz="3800">
          <a:solidFill>
            <a:schemeClr val="tx2"/>
          </a:solidFill>
          <a:latin typeface="Times New Roman" charset="0"/>
          <a:ea typeface="宋体" charset="0"/>
          <a:cs typeface="宋体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kumimoji="1" sz="3800">
          <a:solidFill>
            <a:schemeClr val="tx2"/>
          </a:solidFill>
          <a:latin typeface="Times New Roman" charset="0"/>
          <a:ea typeface="宋体" charset="0"/>
          <a:cs typeface="宋体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Times New Roman" charset="0"/>
          <a:ea typeface="黑体" charset="0"/>
          <a:cs typeface="宋体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Times New Roman" charset="0"/>
          <a:ea typeface="黑体" charset="0"/>
          <a:cs typeface="宋体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Times New Roman" charset="0"/>
          <a:ea typeface="黑体" charset="0"/>
          <a:cs typeface="宋体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Times New Roman" charset="0"/>
          <a:ea typeface="黑体" charset="0"/>
          <a:cs typeface="宋体" charset="0"/>
        </a:defRPr>
      </a:lvl9pPr>
    </p:titleStyle>
    <p:bodyStyle>
      <a:lvl1pPr marL="469900" indent="-4699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charset="2"/>
        <a:buChar char="o"/>
        <a:defRPr kumimoji="1" sz="3000">
          <a:solidFill>
            <a:schemeClr val="tx1"/>
          </a:solidFill>
          <a:latin typeface="+mn-lt"/>
          <a:ea typeface="+mn-ea"/>
          <a:cs typeface="+mn-cs"/>
        </a:defRPr>
      </a:lvl1pPr>
      <a:lvl2pPr marL="908050" indent="-43656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charset="2"/>
        <a:buChar char="n"/>
        <a:defRPr kumimoji="1" sz="2600">
          <a:solidFill>
            <a:schemeClr val="tx1"/>
          </a:solidFill>
          <a:latin typeface="+mn-lt"/>
          <a:ea typeface="+mn-ea"/>
          <a:cs typeface="+mn-cs"/>
        </a:defRPr>
      </a:lvl2pPr>
      <a:lvl3pPr marL="1304925" indent="-395288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charset="2"/>
        <a:buChar char="o"/>
        <a:defRPr kumimoji="1" sz="2300">
          <a:solidFill>
            <a:schemeClr val="tx1"/>
          </a:solidFill>
          <a:latin typeface="+mn-lt"/>
          <a:ea typeface="+mn-ea"/>
          <a:cs typeface="+mn-cs"/>
        </a:defRPr>
      </a:lvl3pPr>
      <a:lvl4pPr marL="1693863" indent="-38735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charset="2"/>
        <a:buChar char="n"/>
        <a:defRPr kumimoji="1" sz="2000">
          <a:solidFill>
            <a:schemeClr val="tx1"/>
          </a:solidFill>
          <a:latin typeface="+mn-lt"/>
          <a:ea typeface="+mn-ea"/>
          <a:cs typeface="+mn-cs"/>
        </a:defRPr>
      </a:lvl4pPr>
      <a:lvl5pPr marL="2093913" indent="-398463" algn="l" rtl="0" eaLnBrk="1" fontAlgn="base" hangingPunct="1">
        <a:spcBef>
          <a:spcPct val="25000"/>
        </a:spcBef>
        <a:spcAft>
          <a:spcPct val="0"/>
        </a:spcAft>
        <a:buClr>
          <a:schemeClr val="accent2"/>
        </a:buClr>
        <a:buFont typeface="Wingdings" charset="2"/>
        <a:buChar char="§"/>
        <a:defRPr kumimoji="1" sz="2000">
          <a:solidFill>
            <a:schemeClr val="tx1"/>
          </a:solidFill>
          <a:latin typeface="+mn-lt"/>
          <a:ea typeface="+mn-ea"/>
          <a:cs typeface="+mn-cs"/>
        </a:defRPr>
      </a:lvl5pPr>
      <a:lvl6pPr marL="2551113" indent="-398463" algn="l" rtl="0" eaLnBrk="1" fontAlgn="base" hangingPunct="1">
        <a:spcBef>
          <a:spcPct val="25000"/>
        </a:spcBef>
        <a:spcAft>
          <a:spcPct val="0"/>
        </a:spcAft>
        <a:buClr>
          <a:schemeClr val="accent2"/>
        </a:buClr>
        <a:buFont typeface="Wingdings" charset="0"/>
        <a:buChar char="§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3008313" indent="-398463" algn="l" rtl="0" eaLnBrk="1" fontAlgn="base" hangingPunct="1">
        <a:spcBef>
          <a:spcPct val="25000"/>
        </a:spcBef>
        <a:spcAft>
          <a:spcPct val="0"/>
        </a:spcAft>
        <a:buClr>
          <a:schemeClr val="accent2"/>
        </a:buClr>
        <a:buFont typeface="Wingdings" charset="0"/>
        <a:buChar char="§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65513" indent="-398463" algn="l" rtl="0" eaLnBrk="1" fontAlgn="base" hangingPunct="1">
        <a:spcBef>
          <a:spcPct val="25000"/>
        </a:spcBef>
        <a:spcAft>
          <a:spcPct val="0"/>
        </a:spcAft>
        <a:buClr>
          <a:schemeClr val="accent2"/>
        </a:buClr>
        <a:buFont typeface="Wingdings" charset="0"/>
        <a:buChar char="§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922713" indent="-398463" algn="l" rtl="0" eaLnBrk="1" fontAlgn="base" hangingPunct="1">
        <a:spcBef>
          <a:spcPct val="25000"/>
        </a:spcBef>
        <a:spcAft>
          <a:spcPct val="0"/>
        </a:spcAft>
        <a:buClr>
          <a:schemeClr val="accent2"/>
        </a:buClr>
        <a:buFont typeface="Wingdings" charset="0"/>
        <a:buChar char="§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3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tif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Relationship Id="rId3" Type="http://schemas.openxmlformats.org/officeDocument/2006/relationships/image" Target="../media/image34.tif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Relationship Id="rId3" Type="http://schemas.openxmlformats.org/officeDocument/2006/relationships/image" Target="../media/image34.tif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tif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7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 idx="4294967295"/>
          </p:nvPr>
        </p:nvSpPr>
        <p:spPr>
          <a:xfrm>
            <a:off x="457200" y="274638"/>
            <a:ext cx="6346825" cy="561975"/>
          </a:xfrm>
        </p:spPr>
        <p:txBody>
          <a:bodyPr/>
          <a:lstStyle/>
          <a:p>
            <a:pPr eaLnBrk="1" hangingPunct="1"/>
            <a:r>
              <a:rPr kumimoji="0" lang="zh-CN" altLang="en-US" b="1">
                <a:solidFill>
                  <a:srgbClr val="00B0F0"/>
                </a:solidFill>
                <a:latin typeface="微软雅黑" charset="-122"/>
                <a:ea typeface="微软雅黑" charset="-122"/>
              </a:rPr>
              <a:t>法律声明</a:t>
            </a:r>
          </a:p>
        </p:txBody>
      </p:sp>
      <p:sp>
        <p:nvSpPr>
          <p:cNvPr id="5123" name="内容占位符 2"/>
          <p:cNvSpPr>
            <a:spLocks noGrp="1"/>
          </p:cNvSpPr>
          <p:nvPr>
            <p:ph idx="1"/>
          </p:nvPr>
        </p:nvSpPr>
        <p:spPr>
          <a:xfrm>
            <a:off x="468313" y="1196975"/>
            <a:ext cx="8229600" cy="5145088"/>
          </a:xfrm>
        </p:spPr>
        <p:txBody>
          <a:bodyPr/>
          <a:lstStyle/>
          <a:p>
            <a:pPr eaLnBrk="1" hangingPunct="1"/>
            <a:r>
              <a:rPr kumimoji="0" lang="zh-CN" altLang="en-US"/>
              <a:t>本课件包括：演示文稿，示例，代码，题库，视频和声音等，小象学院拥有完全知识产权的权利；只限于善意学习者在本课程使用，不得在课程范围外向任何第三方散播。任何其他人或机构不得盗版、复制、仿造其中的创意，我们将保留一切通过法律手段追究违反者的权利。</a:t>
            </a:r>
            <a:endParaRPr kumimoji="0" lang="en-US" altLang="zh-CN"/>
          </a:p>
          <a:p>
            <a:pPr eaLnBrk="1" hangingPunct="1"/>
            <a:endParaRPr kumimoji="0" lang="en-US" altLang="zh-CN"/>
          </a:p>
          <a:p>
            <a:pPr eaLnBrk="1" hangingPunct="1"/>
            <a:r>
              <a:rPr kumimoji="0" lang="zh-CN" altLang="en-US"/>
              <a:t>课程详情请咨询</a:t>
            </a:r>
            <a:endParaRPr kumimoji="0" lang="en-US" altLang="zh-CN"/>
          </a:p>
          <a:p>
            <a:pPr lvl="1" eaLnBrk="1" hangingPunct="1"/>
            <a:r>
              <a:rPr kumimoji="0" lang="zh-CN" altLang="en-US" sz="2400"/>
              <a:t>微信公众号：小象</a:t>
            </a:r>
            <a:endParaRPr kumimoji="0" lang="en-US" altLang="zh-CN" sz="2400"/>
          </a:p>
          <a:p>
            <a:pPr lvl="1" eaLnBrk="1" hangingPunct="1"/>
            <a:r>
              <a:rPr kumimoji="0" lang="zh-CN" altLang="en-US" sz="2400"/>
              <a:t>新浪微博：</a:t>
            </a:r>
            <a:r>
              <a:rPr kumimoji="0" lang="en-US" altLang="zh-CN" sz="2400"/>
              <a:t>ChinaHadoop</a:t>
            </a:r>
            <a:endParaRPr kumimoji="0" lang="zh-CN" altLang="en-US" sz="2400"/>
          </a:p>
        </p:txBody>
      </p:sp>
      <p:pic>
        <p:nvPicPr>
          <p:cNvPr id="5124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3213100"/>
            <a:ext cx="2232025" cy="2232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Seq2Seq</a:t>
            </a:r>
            <a:r>
              <a:rPr lang="zh-CN" altLang="en-US" dirty="0" smtClean="0"/>
              <a:t> 模型可视化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469900" lvl="1" indent="-469900">
                  <a:buFont typeface="Wingdings" charset="2"/>
                  <a:buChar char="o"/>
                </a:pPr>
                <a:r>
                  <a:rPr lang="en-US" altLang="zh-CN" dirty="0" smtClean="0"/>
                  <a:t>t-SNE:</a:t>
                </a:r>
                <a:r>
                  <a:rPr lang="zh-CN" altLang="en-US" dirty="0" smtClean="0"/>
                  <a:t> </a:t>
                </a:r>
                <a:r>
                  <a:rPr lang="en-US" dirty="0"/>
                  <a:t>t-Distributed Stochastic Neighbor </a:t>
                </a:r>
                <a:r>
                  <a:rPr lang="en-US" dirty="0" smtClean="0"/>
                  <a:t>Embedding</a:t>
                </a:r>
              </a:p>
              <a:p>
                <a:pPr marL="866775" lvl="2" indent="-469900"/>
                <a:r>
                  <a:rPr lang="zh-CN" altLang="en-US" dirty="0" smtClean="0"/>
                  <a:t>目标函数：</a:t>
                </a:r>
                <a:r>
                  <a:rPr lang="en-US" altLang="zh-CN" dirty="0" smtClean="0"/>
                  <a:t>Kl</a:t>
                </a:r>
                <a:r>
                  <a:rPr lang="zh-CN" altLang="en-US" dirty="0" smtClean="0"/>
                  <a:t>散度，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非对称</a:t>
                </a:r>
                <a:endParaRPr lang="en-US" altLang="zh-CN" dirty="0" smtClean="0">
                  <a:solidFill>
                    <a:srgbClr val="FF0000"/>
                  </a:solidFill>
                </a:endParaRPr>
              </a:p>
              <a:p>
                <a:pPr marL="866775" lvl="2" indent="-469900"/>
                <a:endParaRPr lang="en-US" altLang="zh-CN" dirty="0"/>
              </a:p>
              <a:p>
                <a:pPr marL="866775" lvl="2" indent="-469900"/>
                <a:endParaRPr lang="en-US" altLang="zh-CN" dirty="0" smtClean="0"/>
              </a:p>
              <a:p>
                <a:pPr marL="866775" lvl="2" indent="-469900"/>
                <a:endParaRPr lang="en-US" altLang="zh-CN" dirty="0"/>
              </a:p>
              <a:p>
                <a:pPr marL="866775" lvl="2" indent="-469900"/>
                <a:r>
                  <a:rPr lang="zh-CN" altLang="en-US" dirty="0" smtClean="0"/>
                  <a:t>大的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charset="0"/>
                          </a:rPr>
                          <m:t>𝑝</m:t>
                        </m:r>
                      </m:e>
                      <m:sub>
                        <m:r>
                          <a:rPr lang="en-US" altLang="zh-CN" b="0" i="1" smtClean="0">
                            <a:latin typeface="Cambria Math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(</a:t>
                </a:r>
                <a:r>
                  <a:rPr lang="zh-CN" altLang="en-US" dirty="0" smtClean="0"/>
                  <a:t>高维中的邻居</a:t>
                </a:r>
                <a:r>
                  <a:rPr lang="en-US" altLang="zh-CN" dirty="0" smtClean="0"/>
                  <a:t>),</a:t>
                </a:r>
                <a:r>
                  <a:rPr lang="zh-CN" altLang="en-US" dirty="0" smtClean="0"/>
                  <a:t> </a:t>
                </a:r>
                <a14:m>
                  <m:oMath xmlns:m="http://schemas.openxmlformats.org/officeDocument/2006/math">
                    <m:r>
                      <a:rPr lang="zh-CN" altLang="en-US" b="0" i="0" smtClean="0">
                        <a:latin typeface="Cambria Math" charset="0"/>
                      </a:rPr>
                      <m:t> </m:t>
                    </m:r>
                    <m:sSub>
                      <m:sSubPr>
                        <m:ctrlPr>
                          <a:rPr lang="en-US" altLang="zh-CN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charset="0"/>
                          </a:rPr>
                          <m:t>𝑞</m:t>
                        </m:r>
                      </m:e>
                      <m:sub>
                        <m:r>
                          <a:rPr lang="en-US" altLang="zh-CN" i="1">
                            <a:latin typeface="Cambria Math" charset="0"/>
                          </a:rPr>
                          <m:t>𝑖𝑗</m:t>
                        </m:r>
                      </m:sub>
                    </m:sSub>
                    <m:r>
                      <a:rPr lang="zh-CN" altLang="en-US" i="1" smtClean="0">
                        <a:latin typeface="Cambria Math" charset="0"/>
                      </a:rPr>
                      <m:t>太小</m:t>
                    </m:r>
                  </m:oMath>
                </a14:m>
                <a:r>
                  <a:rPr lang="zh-CN" altLang="en-US" dirty="0" smtClean="0"/>
                  <a:t>，很大的</a:t>
                </a:r>
                <a:r>
                  <a:rPr lang="en-US" altLang="zh-CN" dirty="0" smtClean="0"/>
                  <a:t>loss</a:t>
                </a:r>
              </a:p>
              <a:p>
                <a:pPr marL="866775" lvl="2" indent="-469900"/>
                <a:endParaRPr lang="en-US" altLang="zh-CN" dirty="0" smtClean="0"/>
              </a:p>
              <a:p>
                <a:pPr marL="866775" lvl="2" indent="-469900"/>
                <a:r>
                  <a:rPr lang="zh-CN" altLang="en-US" dirty="0" smtClean="0"/>
                  <a:t>小的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charset="0"/>
                          </a:rPr>
                          <m:t>𝑝</m:t>
                        </m:r>
                      </m:e>
                      <m:sub>
                        <m:r>
                          <a:rPr lang="en-US" altLang="zh-CN" i="1">
                            <a:latin typeface="Cambria Math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,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a:rPr lang="zh-CN" altLang="en-US">
                        <a:latin typeface="Cambria Math" charset="0"/>
                      </a:rPr>
                      <m:t> </m:t>
                    </m:r>
                    <m:sSub>
                      <m:sSubPr>
                        <m:ctrlPr>
                          <a:rPr lang="en-US" altLang="zh-CN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charset="0"/>
                          </a:rPr>
                          <m:t>𝑞</m:t>
                        </m:r>
                      </m:e>
                      <m:sub>
                        <m:r>
                          <a:rPr lang="en-US" altLang="zh-CN" i="1">
                            <a:latin typeface="Cambria Math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zh-CN" altLang="en-US" dirty="0" smtClean="0"/>
                  <a:t>无所谓，小的</a:t>
                </a:r>
                <a:r>
                  <a:rPr lang="en-US" altLang="zh-CN" dirty="0"/>
                  <a:t>loss</a:t>
                </a:r>
              </a:p>
              <a:p>
                <a:pPr marL="866775" lvl="2" indent="-469900"/>
                <a:endParaRPr lang="en-US" altLang="zh-CN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220" t="-11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48C42D9C-043B-2845-980E-F80ADD88464F}" type="slidenum">
              <a:rPr lang="en-US" altLang="zh-CN" smtClean="0"/>
              <a:pPr/>
              <a:t>10</a:t>
            </a:fld>
            <a:endParaRPr lang="en-US" altLang="zh-CN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0775" y="2438400"/>
            <a:ext cx="4368800" cy="90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413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Seq2Seq</a:t>
            </a:r>
            <a:r>
              <a:rPr lang="zh-CN" altLang="en-US" dirty="0" smtClean="0"/>
              <a:t> 模型可视化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469900" lvl="1" indent="-469900">
                  <a:buFont typeface="Wingdings" charset="2"/>
                  <a:buChar char="o"/>
                </a:pPr>
                <a:r>
                  <a:rPr lang="en-US" altLang="zh-CN" dirty="0" smtClean="0"/>
                  <a:t>t-SNE:</a:t>
                </a:r>
                <a:r>
                  <a:rPr lang="zh-CN" altLang="en-US" dirty="0" smtClean="0"/>
                  <a:t> </a:t>
                </a:r>
                <a:r>
                  <a:rPr lang="en-US" dirty="0"/>
                  <a:t>t-Distributed Stochastic Neighbor </a:t>
                </a:r>
                <a:r>
                  <a:rPr lang="en-US" dirty="0" smtClean="0"/>
                  <a:t>Embedding</a:t>
                </a:r>
              </a:p>
              <a:p>
                <a:pPr marL="866775" lvl="2" indent="-469900"/>
                <a:r>
                  <a:rPr lang="zh-CN" altLang="en-US" dirty="0" smtClean="0"/>
                  <a:t>目标函数：</a:t>
                </a:r>
                <a:r>
                  <a:rPr lang="en-US" altLang="zh-CN" dirty="0" smtClean="0"/>
                  <a:t>Kl</a:t>
                </a:r>
                <a:r>
                  <a:rPr lang="zh-CN" altLang="en-US" dirty="0" smtClean="0"/>
                  <a:t>散度，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非对称</a:t>
                </a:r>
                <a:endParaRPr lang="en-US" altLang="zh-CN" dirty="0" smtClean="0">
                  <a:solidFill>
                    <a:srgbClr val="FF0000"/>
                  </a:solidFill>
                </a:endParaRPr>
              </a:p>
              <a:p>
                <a:pPr marL="866775" lvl="2" indent="-469900"/>
                <a:endParaRPr lang="en-US" altLang="zh-CN" dirty="0"/>
              </a:p>
              <a:p>
                <a:pPr marL="866775" lvl="2" indent="-469900"/>
                <a:endParaRPr lang="en-US" altLang="zh-CN" dirty="0" smtClean="0"/>
              </a:p>
              <a:p>
                <a:pPr marL="866775" lvl="2" indent="-469900"/>
                <a:endParaRPr lang="en-US" altLang="zh-CN" dirty="0"/>
              </a:p>
              <a:p>
                <a:pPr marL="866775" lvl="2" indent="-469900"/>
                <a:r>
                  <a:rPr lang="zh-CN" altLang="en-US" dirty="0" smtClean="0"/>
                  <a:t>大的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charset="0"/>
                          </a:rPr>
                          <m:t>𝑝</m:t>
                        </m:r>
                      </m:e>
                      <m:sub>
                        <m:r>
                          <a:rPr lang="en-US" altLang="zh-CN" b="0" i="1" smtClean="0">
                            <a:latin typeface="Cambria Math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(</a:t>
                </a:r>
                <a:r>
                  <a:rPr lang="zh-CN" altLang="en-US" dirty="0" smtClean="0"/>
                  <a:t>高维中的邻居</a:t>
                </a:r>
                <a:r>
                  <a:rPr lang="en-US" altLang="zh-CN" dirty="0" smtClean="0"/>
                  <a:t>),</a:t>
                </a:r>
                <a:r>
                  <a:rPr lang="zh-CN" altLang="en-US" dirty="0" smtClean="0"/>
                  <a:t> </a:t>
                </a:r>
                <a14:m>
                  <m:oMath xmlns:m="http://schemas.openxmlformats.org/officeDocument/2006/math">
                    <m:r>
                      <a:rPr lang="zh-CN" altLang="en-US" b="0" i="0" smtClean="0">
                        <a:latin typeface="Cambria Math" charset="0"/>
                      </a:rPr>
                      <m:t> </m:t>
                    </m:r>
                    <m:sSub>
                      <m:sSubPr>
                        <m:ctrlPr>
                          <a:rPr lang="en-US" altLang="zh-CN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charset="0"/>
                          </a:rPr>
                          <m:t>𝑞</m:t>
                        </m:r>
                      </m:e>
                      <m:sub>
                        <m:r>
                          <a:rPr lang="en-US" altLang="zh-CN" i="1">
                            <a:latin typeface="Cambria Math" charset="0"/>
                          </a:rPr>
                          <m:t>𝑖𝑗</m:t>
                        </m:r>
                      </m:sub>
                    </m:sSub>
                    <m:r>
                      <a:rPr lang="zh-CN" altLang="en-US" i="1" smtClean="0">
                        <a:latin typeface="Cambria Math" charset="0"/>
                      </a:rPr>
                      <m:t>太小</m:t>
                    </m:r>
                  </m:oMath>
                </a14:m>
                <a:r>
                  <a:rPr lang="zh-CN" altLang="en-US" dirty="0" smtClean="0"/>
                  <a:t>，很大的</a:t>
                </a:r>
                <a:r>
                  <a:rPr lang="en-US" altLang="zh-CN" dirty="0" smtClean="0"/>
                  <a:t>loss</a:t>
                </a:r>
              </a:p>
              <a:p>
                <a:pPr marL="866775" lvl="2" indent="-469900"/>
                <a:endParaRPr lang="en-US" altLang="zh-CN" dirty="0" smtClean="0"/>
              </a:p>
              <a:p>
                <a:pPr marL="866775" lvl="2" indent="-469900"/>
                <a:r>
                  <a:rPr lang="zh-CN" altLang="en-US" dirty="0" smtClean="0"/>
                  <a:t>小的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charset="0"/>
                          </a:rPr>
                          <m:t>𝑝</m:t>
                        </m:r>
                      </m:e>
                      <m:sub>
                        <m:r>
                          <a:rPr lang="en-US" altLang="zh-CN" i="1">
                            <a:latin typeface="Cambria Math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,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a:rPr lang="zh-CN" altLang="en-US">
                        <a:latin typeface="Cambria Math" charset="0"/>
                      </a:rPr>
                      <m:t> </m:t>
                    </m:r>
                    <m:sSub>
                      <m:sSubPr>
                        <m:ctrlPr>
                          <a:rPr lang="en-US" altLang="zh-CN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charset="0"/>
                          </a:rPr>
                          <m:t>𝑞</m:t>
                        </m:r>
                      </m:e>
                      <m:sub>
                        <m:r>
                          <a:rPr lang="en-US" altLang="zh-CN" i="1">
                            <a:latin typeface="Cambria Math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zh-CN" altLang="en-US" dirty="0" smtClean="0"/>
                  <a:t>无所谓，小的</a:t>
                </a:r>
                <a:r>
                  <a:rPr lang="en-US" altLang="zh-CN" dirty="0"/>
                  <a:t>loss</a:t>
                </a:r>
              </a:p>
              <a:p>
                <a:pPr marL="866775" lvl="2" indent="-469900"/>
                <a:endParaRPr lang="en-US" altLang="zh-CN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220" t="-11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48C42D9C-043B-2845-980E-F80ADD88464F}" type="slidenum">
              <a:rPr lang="en-US" altLang="zh-CN" smtClean="0"/>
              <a:pPr/>
              <a:t>11</a:t>
            </a:fld>
            <a:endParaRPr lang="en-US" altLang="zh-CN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0775" y="2438400"/>
            <a:ext cx="4368800" cy="90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5026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Seq2Seq</a:t>
            </a:r>
            <a:r>
              <a:rPr lang="zh-CN" altLang="en-US" dirty="0" smtClean="0"/>
              <a:t> 模型可视化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469900" lvl="1" indent="-469900">
                  <a:buFont typeface="Wingdings" charset="2"/>
                  <a:buChar char="o"/>
                </a:pPr>
                <a:r>
                  <a:rPr lang="en-US" altLang="zh-CN" dirty="0"/>
                  <a:t>t-SNE:</a:t>
                </a:r>
                <a:r>
                  <a:rPr lang="zh-CN" altLang="en-US" dirty="0"/>
                  <a:t> </a:t>
                </a:r>
                <a:r>
                  <a:rPr lang="en-US" dirty="0"/>
                  <a:t>t-Distributed Stochastic Neighbor Embedding</a:t>
                </a:r>
                <a:r>
                  <a:rPr lang="zh-CN" altLang="en-US" dirty="0"/>
                  <a:t> </a:t>
                </a:r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charset="0"/>
                      </a:rPr>
                      <m:t>,</m:t>
                    </m:r>
                    <m:r>
                      <a:rPr lang="zh-CN" altLang="en-US" i="1">
                        <a:latin typeface="Cambria Math" charset="0"/>
                      </a:rPr>
                      <m:t> </m:t>
                    </m:r>
                    <m:r>
                      <a:rPr lang="en-US" altLang="zh-CN" i="1">
                        <a:latin typeface="Cambria Math" charset="0"/>
                      </a:rPr>
                      <m:t>…,</m:t>
                    </m:r>
                    <m:r>
                      <a:rPr lang="zh-CN" altLang="en-US" i="1">
                        <a:latin typeface="Cambria Math" charset="0"/>
                      </a:rPr>
                      <m:t> </m:t>
                    </m:r>
                    <m:sSub>
                      <m:sSubPr>
                        <m:ctrlPr>
                          <a:rPr lang="en-US" altLang="zh-CN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altLang="zh-CN" i="1">
                        <a:latin typeface="Cambria Math" charset="0"/>
                      </a:rPr>
                      <m:t>;</m:t>
                    </m:r>
                    <m:sSub>
                      <m:sSubPr>
                        <m:ctrlPr>
                          <a:rPr lang="en-US" altLang="zh-CN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 charset="0"/>
                          </a:rPr>
                          <m:t> </m:t>
                        </m:r>
                        <m:r>
                          <a:rPr lang="en-US" altLang="zh-CN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altLang="zh-CN" i="1">
                        <a:latin typeface="Cambria Math" charset="0"/>
                      </a:rPr>
                      <m:t>∈</m:t>
                    </m:r>
                    <m:sSup>
                      <m:sSupPr>
                        <m:ctrlPr>
                          <a:rPr lang="en-US" altLang="zh-CN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charset="0"/>
                          </a:rPr>
                          <m:t>𝑅</m:t>
                        </m:r>
                      </m:e>
                      <m:sup>
                        <m:r>
                          <a:rPr lang="en-US" altLang="zh-CN" b="0" i="1" smtClean="0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altLang="zh-CN" b="0" i="1" smtClean="0">
                        <a:latin typeface="Cambria Math" charset="0"/>
                      </a:rPr>
                      <m:t>→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charset="0"/>
                          </a:rPr>
                          <m:t>𝑡</m:t>
                        </m:r>
                      </m:e>
                      <m:sub>
                        <m:r>
                          <a:rPr lang="en-US" altLang="zh-CN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charset="0"/>
                      </a:rPr>
                      <m:t>,…,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charset="0"/>
                          </a:rPr>
                          <m:t>𝑡</m:t>
                        </m:r>
                      </m:e>
                      <m:sub>
                        <m:r>
                          <a:rPr lang="en-US" altLang="zh-CN" b="0" i="1" smtClean="0"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altLang="zh-CN" b="0" i="1" smtClean="0">
                        <a:latin typeface="Cambria Math" charset="0"/>
                      </a:rPr>
                      <m:t>;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charset="0"/>
                          </a:rPr>
                          <m:t>𝑡</m:t>
                        </m:r>
                      </m:e>
                      <m:sub>
                        <m:r>
                          <a:rPr lang="en-US" altLang="zh-CN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 smtClean="0">
                        <a:latin typeface="Cambria Math" charset="0"/>
                      </a:rPr>
                      <m:t>∈</m:t>
                    </m:r>
                    <m:r>
                      <a:rPr lang="en-US" altLang="zh-CN" b="0" i="1" smtClean="0">
                        <a:latin typeface="Cambria Math" charset="0"/>
                      </a:rPr>
                      <m:t>𝑅</m:t>
                    </m:r>
                  </m:oMath>
                </a14:m>
                <a:endParaRPr lang="en-US" altLang="zh-CN" dirty="0" smtClean="0"/>
              </a:p>
              <a:p>
                <a:pPr lvl="2"/>
                <a:endParaRPr lang="en-US" altLang="zh-CN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220" t="-11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48C42D9C-043B-2845-980E-F80ADD88464F}" type="slidenum">
              <a:rPr lang="en-US" altLang="zh-CN" smtClean="0"/>
              <a:pPr/>
              <a:t>12</a:t>
            </a:fld>
            <a:endParaRPr lang="en-US" altLang="zh-C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2514600"/>
            <a:ext cx="4054711" cy="3352757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 bwMode="auto">
          <a:xfrm>
            <a:off x="4953000" y="4267200"/>
            <a:ext cx="320040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612693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Seq2Seq</a:t>
            </a:r>
            <a:r>
              <a:rPr lang="zh-CN" altLang="en-US" dirty="0" smtClean="0"/>
              <a:t> 模型可视化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69900" lvl="1" indent="-469900">
              <a:buFont typeface="Wingdings" charset="2"/>
              <a:buChar char="o"/>
            </a:pPr>
            <a:r>
              <a:rPr lang="en-US" altLang="zh-CN" dirty="0" smtClean="0"/>
              <a:t>MNIST</a:t>
            </a:r>
            <a:r>
              <a:rPr lang="zh-CN" altLang="en-US" dirty="0" smtClean="0"/>
              <a:t> 数据集</a:t>
            </a:r>
            <a:endParaRPr lang="en-US" altLang="zh-CN" dirty="0" smtClean="0"/>
          </a:p>
          <a:p>
            <a:pPr marL="866775" lvl="2" indent="-469900"/>
            <a:r>
              <a:rPr lang="zh-CN" altLang="en-US" dirty="0" smtClean="0"/>
              <a:t>每个图片 </a:t>
            </a:r>
            <a:r>
              <a:rPr lang="en-US" altLang="zh-CN" dirty="0" smtClean="0"/>
              <a:t>28</a:t>
            </a:r>
            <a:r>
              <a:rPr lang="zh-CN" altLang="en-US" dirty="0" smtClean="0"/>
              <a:t>*</a:t>
            </a:r>
            <a:r>
              <a:rPr lang="en-US" altLang="zh-CN" dirty="0" smtClean="0"/>
              <a:t>28</a:t>
            </a:r>
            <a:r>
              <a:rPr lang="zh-CN" altLang="en-US" dirty="0" smtClean="0"/>
              <a:t> </a:t>
            </a:r>
            <a:r>
              <a:rPr lang="en-US" altLang="zh-CN" dirty="0" smtClean="0"/>
              <a:t>=</a:t>
            </a:r>
            <a:r>
              <a:rPr lang="zh-CN" altLang="en-US" dirty="0" smtClean="0"/>
              <a:t> </a:t>
            </a:r>
            <a:r>
              <a:rPr lang="en-US" altLang="zh-CN" dirty="0" smtClean="0"/>
              <a:t>784</a:t>
            </a:r>
            <a:r>
              <a:rPr lang="zh-CN" altLang="en-US" dirty="0" smtClean="0"/>
              <a:t> </a:t>
            </a:r>
            <a:r>
              <a:rPr lang="en-US" altLang="zh-CN" dirty="0" smtClean="0"/>
              <a:t>dimension</a:t>
            </a:r>
          </a:p>
          <a:p>
            <a:pPr marL="866775" lvl="2" indent="-469900"/>
            <a:endParaRPr lang="en-US" altLang="zh-C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48C42D9C-043B-2845-980E-F80ADD88464F}" type="slidenum">
              <a:rPr lang="en-US" altLang="zh-CN" smtClean="0"/>
              <a:pPr/>
              <a:t>13</a:t>
            </a:fld>
            <a:endParaRPr lang="en-US" altLang="zh-CN" dirty="0"/>
          </a:p>
        </p:txBody>
      </p:sp>
      <p:sp>
        <p:nvSpPr>
          <p:cNvPr id="6" name="Rectangle 5"/>
          <p:cNvSpPr/>
          <p:nvPr/>
        </p:nvSpPr>
        <p:spPr>
          <a:xfrm>
            <a:off x="1143000" y="5835134"/>
            <a:ext cx="788987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colah.github.io</a:t>
            </a:r>
            <a:r>
              <a:rPr lang="en-US" dirty="0"/>
              <a:t>/posts/2014-10-Visualizing-MNIST/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608837" y="5377963"/>
            <a:ext cx="643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PCA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957888" y="5400675"/>
            <a:ext cx="849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t-SNE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2794536"/>
            <a:ext cx="5829300" cy="166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1600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Seq2Seq</a:t>
            </a:r>
            <a:r>
              <a:rPr lang="zh-CN" altLang="en-US" dirty="0" smtClean="0"/>
              <a:t> 模型可视化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69900" lvl="1" indent="-469900">
              <a:buFont typeface="Wingdings" charset="2"/>
              <a:buChar char="o"/>
            </a:pPr>
            <a:r>
              <a:rPr lang="en-US" altLang="zh-CN" dirty="0" smtClean="0"/>
              <a:t>MNIST</a:t>
            </a:r>
            <a:r>
              <a:rPr lang="zh-CN" altLang="en-US" dirty="0" smtClean="0"/>
              <a:t> 数据集</a:t>
            </a:r>
            <a:endParaRPr lang="en-US" altLang="zh-CN" dirty="0" smtClean="0"/>
          </a:p>
          <a:p>
            <a:pPr marL="866775" lvl="2" indent="-469900"/>
            <a:endParaRPr lang="en-US" altLang="zh-C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48C42D9C-043B-2845-980E-F80ADD88464F}" type="slidenum">
              <a:rPr lang="en-US" altLang="zh-CN" smtClean="0"/>
              <a:pPr/>
              <a:t>14</a:t>
            </a:fld>
            <a:endParaRPr lang="en-US" altLang="zh-CN" dirty="0"/>
          </a:p>
        </p:txBody>
      </p:sp>
      <p:sp>
        <p:nvSpPr>
          <p:cNvPr id="6" name="Rectangle 5"/>
          <p:cNvSpPr/>
          <p:nvPr/>
        </p:nvSpPr>
        <p:spPr>
          <a:xfrm>
            <a:off x="1143000" y="5835134"/>
            <a:ext cx="788987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colah.github.io</a:t>
            </a:r>
            <a:r>
              <a:rPr lang="en-US" dirty="0"/>
              <a:t>/posts/2014-10-Visualizing-MNIST/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406400" y="2071114"/>
            <a:ext cx="3251200" cy="321901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608837" y="5377963"/>
            <a:ext cx="643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PCA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b="5443"/>
          <a:stretch/>
        </p:blipFill>
        <p:spPr>
          <a:xfrm>
            <a:off x="4635500" y="2170932"/>
            <a:ext cx="3365500" cy="301066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957888" y="5400675"/>
            <a:ext cx="849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t-SNE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11214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Seq2Seq</a:t>
            </a:r>
            <a:r>
              <a:rPr lang="zh-CN" altLang="en-US" dirty="0" smtClean="0"/>
              <a:t> 模型可视化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69900" lvl="1" indent="-469900">
              <a:buFont typeface="Wingdings" charset="2"/>
              <a:buChar char="o"/>
            </a:pPr>
            <a:r>
              <a:rPr lang="en-US" altLang="zh-CN" dirty="0" smtClean="0"/>
              <a:t>Seq2Seq</a:t>
            </a:r>
            <a:r>
              <a:rPr lang="zh-CN" altLang="en-US" dirty="0" smtClean="0"/>
              <a:t> </a:t>
            </a:r>
            <a:r>
              <a:rPr lang="en-US" altLang="zh-CN" dirty="0" smtClean="0"/>
              <a:t>model</a:t>
            </a:r>
            <a:endParaRPr lang="en-US" altLang="zh-C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48C42D9C-043B-2845-980E-F80ADD88464F}" type="slidenum">
              <a:rPr lang="en-US" altLang="zh-CN" smtClean="0"/>
              <a:pPr/>
              <a:t>15</a:t>
            </a:fld>
            <a:endParaRPr lang="en-US" altLang="zh-CN" dirty="0"/>
          </a:p>
        </p:txBody>
      </p:sp>
      <p:pic>
        <p:nvPicPr>
          <p:cNvPr id="1026" name="Picture 2" descr="https://lh4.googleusercontent.com/HaQONinHm2YUnHCFXKI2sA5LP_MNiUOx0wPtvEpvJThCQkbc0zYJJ7djHDV2JqRYFRNyirZnAqJ7oYDBePT4dXFU4wY96A-UPj-gRvQEq_arBevuyggNmTj0YZ-x3zPxNCzYcV5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962944"/>
            <a:ext cx="3733800" cy="373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439974" y="5696744"/>
            <a:ext cx="3579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target</a:t>
            </a:r>
            <a:r>
              <a:rPr lang="zh-CN" altLang="en-US" dirty="0" smtClean="0"/>
              <a:t> </a:t>
            </a:r>
            <a:r>
              <a:rPr lang="en-US" altLang="zh-CN" dirty="0" smtClean="0"/>
              <a:t>input</a:t>
            </a:r>
            <a:r>
              <a:rPr lang="zh-CN" altLang="en-US" dirty="0" smtClean="0"/>
              <a:t> </a:t>
            </a:r>
            <a:r>
              <a:rPr lang="en-US" altLang="zh-CN" dirty="0" smtClean="0"/>
              <a:t>word</a:t>
            </a:r>
            <a:r>
              <a:rPr lang="zh-CN" altLang="en-US" dirty="0" smtClean="0"/>
              <a:t> </a:t>
            </a:r>
            <a:r>
              <a:rPr lang="en-US" altLang="zh-CN" dirty="0" smtClean="0"/>
              <a:t>embedding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13529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Seq2Seq</a:t>
            </a:r>
            <a:r>
              <a:rPr lang="zh-CN" altLang="en-US" dirty="0" smtClean="0"/>
              <a:t> 模型可视化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69900" lvl="1" indent="-469900">
              <a:buFont typeface="Wingdings" charset="2"/>
              <a:buChar char="o"/>
            </a:pPr>
            <a:r>
              <a:rPr lang="en-US" altLang="zh-CN" dirty="0" smtClean="0"/>
              <a:t>Seq2Seq</a:t>
            </a:r>
            <a:r>
              <a:rPr lang="zh-CN" altLang="en-US" dirty="0" smtClean="0"/>
              <a:t> </a:t>
            </a:r>
            <a:r>
              <a:rPr lang="en-US" altLang="zh-CN" dirty="0" smtClean="0"/>
              <a:t>model</a:t>
            </a:r>
          </a:p>
          <a:p>
            <a:pPr marL="866775" lvl="2" indent="-469900"/>
            <a:r>
              <a:rPr lang="zh-CN" altLang="en-US" dirty="0" smtClean="0"/>
              <a:t>作业：用</a:t>
            </a:r>
            <a:r>
              <a:rPr lang="en-US" altLang="zh-CN" dirty="0" smtClean="0"/>
              <a:t>t-SNE</a:t>
            </a:r>
            <a:r>
              <a:rPr lang="zh-CN" altLang="en-US" dirty="0" smtClean="0"/>
              <a:t>去可视化</a:t>
            </a:r>
            <a:r>
              <a:rPr lang="en-US" altLang="zh-CN" dirty="0" smtClean="0"/>
              <a:t>encoder</a:t>
            </a:r>
            <a:r>
              <a:rPr lang="zh-CN" altLang="en-US" dirty="0" smtClean="0"/>
              <a:t>的最后一步</a:t>
            </a:r>
            <a:endParaRPr lang="en-US" altLang="zh-CN" dirty="0" smtClean="0"/>
          </a:p>
          <a:p>
            <a:pPr marL="1255713" lvl="3" indent="-469900"/>
            <a:r>
              <a:rPr lang="zh-CN" altLang="en-US" dirty="0" smtClean="0"/>
              <a:t>训练</a:t>
            </a:r>
            <a:r>
              <a:rPr lang="en-US" altLang="zh-CN" dirty="0" smtClean="0"/>
              <a:t>Eng2Fre</a:t>
            </a:r>
            <a:r>
              <a:rPr lang="zh-CN" altLang="en-US" dirty="0" smtClean="0"/>
              <a:t>英法翻译模型</a:t>
            </a:r>
            <a:endParaRPr lang="en-US" altLang="zh-CN" dirty="0" smtClean="0"/>
          </a:p>
          <a:p>
            <a:pPr marL="1255713" lvl="3" indent="-469900"/>
            <a:r>
              <a:rPr lang="zh-CN" altLang="en-US" dirty="0" smtClean="0"/>
              <a:t>用</a:t>
            </a:r>
            <a:r>
              <a:rPr lang="en-US" altLang="zh-CN" dirty="0" smtClean="0"/>
              <a:t>1000</a:t>
            </a:r>
            <a:r>
              <a:rPr lang="zh-CN" altLang="en-US" dirty="0" smtClean="0"/>
              <a:t>个英语句子放入</a:t>
            </a:r>
            <a:r>
              <a:rPr lang="en-US" altLang="zh-CN" dirty="0" smtClean="0"/>
              <a:t>encoder,</a:t>
            </a:r>
            <a:r>
              <a:rPr lang="zh-CN" altLang="en-US" dirty="0" smtClean="0"/>
              <a:t> 得到</a:t>
            </a:r>
            <a:endParaRPr lang="en-US" altLang="zh-CN" dirty="0" smtClean="0"/>
          </a:p>
          <a:p>
            <a:pPr marL="1255713" lvl="3" indent="-469900"/>
            <a:r>
              <a:rPr lang="zh-CN" altLang="en-US" dirty="0" smtClean="0"/>
              <a:t>使用任意</a:t>
            </a:r>
            <a:r>
              <a:rPr lang="en-US" altLang="zh-CN" dirty="0" smtClean="0"/>
              <a:t>t-SNE</a:t>
            </a:r>
            <a:r>
              <a:rPr lang="zh-CN" altLang="en-US" dirty="0" smtClean="0"/>
              <a:t>工具进行可视化，将结果发到小象问答论坛</a:t>
            </a:r>
            <a:endParaRPr lang="en-US" altLang="zh-CN" dirty="0" smtClean="0"/>
          </a:p>
          <a:p>
            <a:pPr marL="1255713" lvl="3" indent="-469900"/>
            <a:r>
              <a:rPr lang="zh-CN" altLang="en-US" dirty="0" smtClean="0"/>
              <a:t>会有“原来不过如此”的发现</a:t>
            </a:r>
            <a:endParaRPr lang="en-US" altLang="zh-C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48C42D9C-043B-2845-980E-F80ADD88464F}" type="slidenum">
              <a:rPr lang="en-US" altLang="zh-CN" smtClean="0"/>
              <a:pPr/>
              <a:t>16</a:t>
            </a:fld>
            <a:endParaRPr lang="en-US" altLang="zh-CN" dirty="0"/>
          </a:p>
        </p:txBody>
      </p:sp>
      <p:grpSp>
        <p:nvGrpSpPr>
          <p:cNvPr id="6" name="Group 5"/>
          <p:cNvGrpSpPr/>
          <p:nvPr/>
        </p:nvGrpSpPr>
        <p:grpSpPr>
          <a:xfrm>
            <a:off x="1295400" y="3810000"/>
            <a:ext cx="6609403" cy="2080419"/>
            <a:chOff x="986213" y="2080518"/>
            <a:chExt cx="6609403" cy="2080419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357" r="40532" b="10025"/>
            <a:stretch/>
          </p:blipFill>
          <p:spPr>
            <a:xfrm>
              <a:off x="4800600" y="2080518"/>
              <a:ext cx="2795016" cy="2080419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/>
                <p:cNvSpPr txBox="1"/>
                <p:nvPr/>
              </p:nvSpPr>
              <p:spPr>
                <a:xfrm>
                  <a:off x="3983074" y="2565723"/>
                  <a:ext cx="816955" cy="37478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b="0" i="1" smtClean="0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altLang="zh-CN" b="0" i="1" smtClean="0">
                                <a:latin typeface="Cambria Math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altLang="zh-CN" b="0" i="1" smtClean="0">
                                <a:latin typeface="Cambria Math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altLang="zh-CN" b="0" i="1" smtClean="0">
                            <a:latin typeface="Cambria Math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zh-CN" b="0" i="1" smtClean="0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altLang="zh-CN" b="0" i="1" smtClean="0">
                                <a:latin typeface="Cambria Math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altLang="zh-CN" b="0" i="1" smtClean="0">
                                <a:latin typeface="Cambria Math" charset="0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" name="TextBox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83074" y="2565723"/>
                  <a:ext cx="816955" cy="374783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b="-32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/>
                <p:cNvSpPr txBox="1"/>
                <p:nvPr/>
              </p:nvSpPr>
              <p:spPr>
                <a:xfrm>
                  <a:off x="3959483" y="3328301"/>
                  <a:ext cx="808042" cy="37420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b="0" i="1" smtClean="0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altLang="zh-CN" b="0" i="1" smtClean="0">
                                <a:latin typeface="Cambria Math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altLang="zh-CN" b="0" i="1" smtClean="0">
                                <a:latin typeface="Cambria Math" charset="0"/>
                              </a:rPr>
                              <m:t>1</m:t>
                            </m:r>
                          </m:sup>
                        </m:sSubSup>
                        <m:r>
                          <a:rPr lang="en-US" altLang="zh-CN" b="0" i="1" smtClean="0">
                            <a:latin typeface="Cambria Math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zh-CN" b="0" i="1" smtClean="0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altLang="zh-CN" b="0" i="1" smtClean="0">
                                <a:latin typeface="Cambria Math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altLang="zh-CN" b="0" i="1" smtClean="0">
                                <a:latin typeface="Cambria Math" charset="0"/>
                              </a:rPr>
                              <m:t>1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" name="TextBox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59483" y="3328301"/>
                  <a:ext cx="808042" cy="374205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b="-32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8927" r="36432" b="10025"/>
            <a:stretch/>
          </p:blipFill>
          <p:spPr>
            <a:xfrm>
              <a:off x="986213" y="2565723"/>
              <a:ext cx="2987710" cy="1595214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6858000" y="1828800"/>
                <a:ext cx="808042" cy="3742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b="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charset="0"/>
                            </a:rPr>
                            <m:t>1</m:t>
                          </m:r>
                        </m:sup>
                      </m:sSubSup>
                      <m:r>
                        <a:rPr lang="en-US" altLang="zh-CN" b="0" i="1" smtClean="0">
                          <a:latin typeface="Cambria Math" charset="0"/>
                        </a:rPr>
                        <m:t>,</m:t>
                      </m:r>
                      <m:sSubSup>
                        <m:sSubSupPr>
                          <m:ctrlPr>
                            <a:rPr lang="en-US" altLang="zh-CN" b="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0" y="1828800"/>
                <a:ext cx="808042" cy="374205"/>
              </a:xfrm>
              <a:prstGeom prst="rect">
                <a:avLst/>
              </a:prstGeom>
              <a:blipFill rotWithShape="0">
                <a:blip r:embed="rId4"/>
                <a:stretch>
                  <a:fillRect b="-3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5791200" y="2590800"/>
                <a:ext cx="808042" cy="3742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b="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charset="0"/>
                            </a:rPr>
                            <m:t>1</m:t>
                          </m:r>
                        </m:sup>
                      </m:sSubSup>
                      <m:r>
                        <a:rPr lang="en-US" altLang="zh-CN" b="0" i="1" smtClean="0">
                          <a:latin typeface="Cambria Math" charset="0"/>
                        </a:rPr>
                        <m:t>,</m:t>
                      </m:r>
                      <m:sSubSup>
                        <m:sSubSupPr>
                          <m:ctrlPr>
                            <a:rPr lang="en-US" altLang="zh-CN" b="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1200" y="2590800"/>
                <a:ext cx="808042" cy="374205"/>
              </a:xfrm>
              <a:prstGeom prst="rect">
                <a:avLst/>
              </a:prstGeom>
              <a:blipFill rotWithShape="0">
                <a:blip r:embed="rId4"/>
                <a:stretch>
                  <a:fillRect b="-3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59634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Seq2Seq</a:t>
            </a:r>
            <a:r>
              <a:rPr lang="zh-CN" altLang="en-US" dirty="0" smtClean="0"/>
              <a:t> 模型可视化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 smtClean="0"/>
                  <a:t>Attention</a:t>
                </a:r>
                <a:r>
                  <a:rPr lang="zh-CN" altLang="en-US" dirty="0" smtClean="0"/>
                  <a:t> 可视化</a:t>
                </a:r>
                <a:endParaRPr lang="en-US" altLang="zh-CN" dirty="0" smtClean="0"/>
              </a:p>
              <a:p>
                <a:pPr lvl="1"/>
                <a:r>
                  <a:rPr lang="zh-CN" altLang="en-US" dirty="0" smtClean="0"/>
                  <a:t>直接查看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i="1" dirty="0" smtClean="0">
                            <a:latin typeface="Cambria Math" charset="0"/>
                          </a:rPr>
                          <m:t>a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i="1" dirty="0" smtClean="0">
                            <a:latin typeface="Cambria Math" charset="0"/>
                          </a:rPr>
                          <m:t>t</m:t>
                        </m:r>
                      </m:sub>
                    </m:sSub>
                  </m:oMath>
                </a14:m>
                <a:r>
                  <a:rPr lang="zh-CN" altLang="en-US" dirty="0" smtClean="0"/>
                  <a:t> </a:t>
                </a:r>
                <a:endParaRPr lang="en-US" altLang="zh-CN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601" t="-19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48C42D9C-043B-2845-980E-F80ADD88464F}" type="slidenum">
              <a:rPr lang="en-US" altLang="zh-CN" smtClean="0"/>
              <a:pPr/>
              <a:t>17</a:t>
            </a:fld>
            <a:endParaRPr lang="en-US" altLang="zh-C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9700" y="1304359"/>
            <a:ext cx="4889500" cy="440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0230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Seq2Seq</a:t>
            </a:r>
            <a:r>
              <a:rPr lang="zh-CN" altLang="en-US" dirty="0" smtClean="0"/>
              <a:t> 模型可视化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Attention</a:t>
            </a:r>
            <a:r>
              <a:rPr lang="zh-CN" altLang="en-US" dirty="0" smtClean="0"/>
              <a:t> 可视化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英法翻译 </a:t>
            </a:r>
            <a:endParaRPr lang="en-US" altLang="zh-CN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48C42D9C-043B-2845-980E-F80ADD88464F}" type="slidenum">
              <a:rPr lang="en-US" altLang="zh-CN" smtClean="0"/>
              <a:pPr/>
              <a:t>18</a:t>
            </a:fld>
            <a:endParaRPr lang="en-US" altLang="zh-CN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0961" y="1172127"/>
            <a:ext cx="4689639" cy="4960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0380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自动机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48C42D9C-043B-2845-980E-F80ADD88464F}" type="slidenum">
              <a:rPr lang="en-US" altLang="zh-CN" smtClean="0"/>
              <a:pPr/>
              <a:t>19</a:t>
            </a:fld>
            <a:endParaRPr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 smtClean="0"/>
                  <a:t>Finite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State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Acceptor</a:t>
                </a:r>
                <a:r>
                  <a:rPr lang="zh-CN" altLang="en-US" dirty="0"/>
                  <a:t> </a:t>
                </a:r>
                <a:endParaRPr lang="en-US" altLang="zh-CN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charset="0"/>
                      </a:rPr>
                      <m:t>∑</m:t>
                    </m:r>
                  </m:oMath>
                </a14:m>
                <a:r>
                  <a:rPr lang="zh-CN" altLang="en-US" dirty="0" smtClean="0"/>
                  <a:t> 字典</a:t>
                </a:r>
                <a:endParaRPr lang="en-US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charset="0"/>
                      </a:rPr>
                      <m:t>𝑆</m:t>
                    </m:r>
                  </m:oMath>
                </a14:m>
                <a:r>
                  <a:rPr lang="zh-CN" altLang="en-US" dirty="0" smtClean="0"/>
                  <a:t> 有限个数的状态</a:t>
                </a:r>
                <a:endParaRPr lang="en-US" altLang="zh-CN" dirty="0" smtClean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charset="0"/>
                          </a:rPr>
                          <m:t>𝑠</m:t>
                        </m:r>
                      </m:e>
                      <m:sub>
                        <m:r>
                          <a:rPr lang="en-US" altLang="zh-CN" b="0" i="1" smtClean="0"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zh-CN" altLang="en-US" i="1" smtClean="0">
                        <a:latin typeface="Cambria Math" charset="0"/>
                      </a:rPr>
                      <m:t>初始</m:t>
                    </m:r>
                  </m:oMath>
                </a14:m>
                <a:r>
                  <a:rPr lang="zh-CN" altLang="en-US" dirty="0" smtClean="0"/>
                  <a:t>状态</a:t>
                </a:r>
                <a:endParaRPr lang="en-US" altLang="zh-CN" dirty="0" smtClean="0"/>
              </a:p>
              <a:p>
                <a:pPr lvl="1"/>
                <a:r>
                  <a:rPr lang="en-US" altLang="zh-CN" dirty="0" smtClean="0"/>
                  <a:t>F</a:t>
                </a:r>
                <a:r>
                  <a:rPr lang="zh-CN" altLang="en-US" dirty="0" smtClean="0"/>
                  <a:t> </a:t>
                </a:r>
                <a:r>
                  <a:rPr lang="zh-CN" altLang="en-US" dirty="0"/>
                  <a:t> </a:t>
                </a:r>
                <a:r>
                  <a:rPr lang="zh-CN" altLang="en-US" dirty="0" smtClean="0"/>
                  <a:t>结束状态 </a:t>
                </a:r>
                <a:r>
                  <a:rPr lang="en-US" altLang="zh-CN" dirty="0" smtClean="0"/>
                  <a:t>(</a:t>
                </a:r>
                <a:r>
                  <a:rPr lang="zh-CN" altLang="en-US" dirty="0" smtClean="0"/>
                  <a:t>可以有多个</a:t>
                </a:r>
                <a:r>
                  <a:rPr lang="en-US" altLang="zh-CN" dirty="0" smtClean="0"/>
                  <a:t>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charset="0"/>
                      </a:rPr>
                      <m:t>𝛿</m:t>
                    </m:r>
                    <m:r>
                      <a:rPr lang="en-US" altLang="zh-CN" b="0" i="1" smtClean="0">
                        <a:latin typeface="Cambria Math" charset="0"/>
                      </a:rPr>
                      <m:t>:</m:t>
                    </m:r>
                    <m:r>
                      <a:rPr lang="en-US" altLang="zh-CN" b="0" i="1" smtClean="0">
                        <a:latin typeface="Cambria Math" charset="0"/>
                      </a:rPr>
                      <m:t>𝑆</m:t>
                    </m:r>
                    <m:r>
                      <a:rPr lang="zh-CN" altLang="en-US" b="0" i="1" smtClean="0">
                        <a:latin typeface="Cambria Math" charset="0"/>
                      </a:rPr>
                      <m:t> </m:t>
                    </m:r>
                    <m:r>
                      <a:rPr lang="en-US" altLang="zh-CN" b="0" i="1" smtClean="0">
                        <a:latin typeface="Cambria Math" charset="0"/>
                      </a:rPr>
                      <m:t>×</m:t>
                    </m:r>
                    <m:r>
                      <a:rPr lang="zh-CN" altLang="en-US" b="0" i="1" smtClean="0">
                        <a:latin typeface="Cambria Math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b="0" i="0" smtClean="0">
                        <a:latin typeface="Cambria Math" charset="0"/>
                      </a:rPr>
                      <m:t>Σ</m:t>
                    </m:r>
                    <m:r>
                      <a:rPr lang="en-US" altLang="zh-CN" b="0" i="1" smtClean="0">
                        <a:latin typeface="Cambria Math" charset="0"/>
                      </a:rPr>
                      <m:t>→</m:t>
                    </m:r>
                    <m:r>
                      <a:rPr lang="en-US" altLang="zh-CN" b="0" i="1" smtClean="0">
                        <a:latin typeface="Cambria Math" charset="0"/>
                      </a:rPr>
                      <m:t>𝑆</m:t>
                    </m:r>
                  </m:oMath>
                </a14:m>
                <a:r>
                  <a:rPr lang="zh-CN" altLang="en-US" dirty="0" smtClean="0"/>
                  <a:t> 状态转移函数</a:t>
                </a:r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601" t="-16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379143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ChangeArrowheads="1"/>
          </p:cNvSpPr>
          <p:nvPr/>
        </p:nvSpPr>
        <p:spPr bwMode="auto">
          <a:xfrm>
            <a:off x="1187450" y="1916113"/>
            <a:ext cx="7272338" cy="144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Verdana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宋体" charset="-122"/>
              </a:defRPr>
            </a:lvl9pPr>
          </a:lstStyle>
          <a:p>
            <a:pPr algn="ctr" eaLnBrk="1" hangingPunct="1"/>
            <a:endParaRPr lang="en-US" altLang="zh-CN" sz="4000" dirty="0">
              <a:latin typeface="Times New Roman" charset="0"/>
              <a:ea typeface="黑体" charset="-122"/>
            </a:endParaRPr>
          </a:p>
        </p:txBody>
      </p:sp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zh-CN" altLang="en-US" dirty="0" smtClean="0"/>
              <a:t>自动机</a:t>
            </a:r>
            <a:endParaRPr lang="en-US" dirty="0"/>
          </a:p>
        </p:txBody>
      </p:sp>
      <p:sp>
        <p:nvSpPr>
          <p:cNvPr id="9" name="Subtitle 6"/>
          <p:cNvSpPr>
            <a:spLocks noGrp="1"/>
          </p:cNvSpPr>
          <p:nvPr>
            <p:ph type="subTitle" idx="1"/>
          </p:nvPr>
        </p:nvSpPr>
        <p:spPr>
          <a:xfrm>
            <a:off x="1371600" y="3200400"/>
            <a:ext cx="7010400" cy="2590800"/>
          </a:xfrm>
        </p:spPr>
        <p:txBody>
          <a:bodyPr/>
          <a:lstStyle/>
          <a:p>
            <a:pPr algn="ctr"/>
            <a:r>
              <a:rPr lang="zh-CN" altLang="en-US" dirty="0" smtClean="0"/>
              <a:t>主讲人： 史兴</a:t>
            </a:r>
            <a:endParaRPr lang="en-US" altLang="zh-CN" dirty="0"/>
          </a:p>
          <a:p>
            <a:pPr algn="ctr"/>
            <a:r>
              <a:rPr lang="en-US" altLang="zh-CN" dirty="0" smtClean="0">
                <a:ea typeface="宋体" panose="02010600030101010101" pitchFamily="2" charset="-122"/>
              </a:rPr>
              <a:t>07/28/2017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288695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自动机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48C42D9C-043B-2845-980E-F80ADD88464F}" type="slidenum">
              <a:rPr lang="en-US" altLang="zh-CN" smtClean="0"/>
              <a:pPr/>
              <a:t>20</a:t>
            </a:fld>
            <a:endParaRPr lang="en-US" altLang="zh-CN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Finite</a:t>
            </a:r>
            <a:r>
              <a:rPr lang="zh-CN" altLang="en-US" dirty="0" smtClean="0"/>
              <a:t> </a:t>
            </a:r>
            <a:r>
              <a:rPr lang="en-US" altLang="zh-CN" dirty="0" smtClean="0"/>
              <a:t>State</a:t>
            </a:r>
            <a:r>
              <a:rPr lang="zh-CN" altLang="en-US" dirty="0" smtClean="0"/>
              <a:t> </a:t>
            </a:r>
            <a:r>
              <a:rPr lang="en-US" altLang="zh-CN" dirty="0" smtClean="0"/>
              <a:t>Acceptor</a:t>
            </a:r>
            <a:r>
              <a:rPr lang="zh-CN" altLang="en-US" dirty="0"/>
              <a:t> 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接受 </a:t>
            </a:r>
            <a:r>
              <a:rPr lang="en-US" altLang="zh-CN" dirty="0" smtClean="0"/>
              <a:t>{ab,</a:t>
            </a:r>
            <a:r>
              <a:rPr lang="zh-CN" altLang="en-US" dirty="0" smtClean="0"/>
              <a:t> </a:t>
            </a:r>
            <a:r>
              <a:rPr lang="en-US" altLang="zh-CN" dirty="0" smtClean="0"/>
              <a:t>ac,</a:t>
            </a:r>
            <a:r>
              <a:rPr lang="zh-CN" altLang="en-US" dirty="0" smtClean="0"/>
              <a:t> </a:t>
            </a:r>
            <a:r>
              <a:rPr lang="en-US" altLang="zh-CN" dirty="0" smtClean="0"/>
              <a:t>ad}</a:t>
            </a:r>
            <a:r>
              <a:rPr lang="zh-CN" altLang="en-US" dirty="0" smtClean="0"/>
              <a:t> 的 </a:t>
            </a:r>
            <a:r>
              <a:rPr lang="en-US" altLang="zh-CN" dirty="0" smtClean="0"/>
              <a:t>FSA</a:t>
            </a:r>
          </a:p>
          <a:p>
            <a:pPr lvl="1"/>
            <a:r>
              <a:rPr lang="zh-CN" altLang="en-US" dirty="0" smtClean="0"/>
              <a:t>文件</a:t>
            </a:r>
            <a:r>
              <a:rPr lang="en-US" altLang="zh-CN" dirty="0" smtClean="0"/>
              <a:t>: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abcd.fsa</a:t>
            </a:r>
            <a:endParaRPr lang="en-US" altLang="zh-CN" dirty="0" smtClean="0"/>
          </a:p>
          <a:p>
            <a:pPr lvl="1"/>
            <a:r>
              <a:rPr lang="en-US" altLang="zh-CN" dirty="0" err="1"/>
              <a:t>carmel</a:t>
            </a:r>
            <a:r>
              <a:rPr lang="en-US" altLang="zh-CN" dirty="0"/>
              <a:t> -Ok 3 </a:t>
            </a:r>
            <a:r>
              <a:rPr lang="en-US" altLang="zh-CN" dirty="0" err="1" smtClean="0"/>
              <a:t>abcd.fsa</a:t>
            </a:r>
            <a:endParaRPr lang="en-US" altLang="zh-CN" dirty="0"/>
          </a:p>
          <a:p>
            <a:pPr lvl="1"/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23333" r="35168" b="54445"/>
          <a:stretch/>
        </p:blipFill>
        <p:spPr>
          <a:xfrm>
            <a:off x="2057400" y="3505200"/>
            <a:ext cx="4646429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374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自动机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48C42D9C-043B-2845-980E-F80ADD88464F}" type="slidenum">
              <a:rPr lang="en-US" altLang="zh-CN" smtClean="0"/>
              <a:pPr/>
              <a:t>21</a:t>
            </a:fld>
            <a:endParaRPr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 smtClean="0"/>
                  <a:t>Finite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State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Acceptor</a:t>
                </a:r>
                <a:r>
                  <a:rPr lang="zh-CN" altLang="en-US" dirty="0"/>
                  <a:t> </a:t>
                </a:r>
                <a:endParaRPr lang="en-US" altLang="zh-CN" dirty="0" smtClean="0"/>
              </a:p>
              <a:p>
                <a:pPr lvl="1"/>
                <a:r>
                  <a:rPr lang="zh-CN" altLang="en-US" dirty="0" smtClean="0"/>
                  <a:t>接受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charset="0"/>
                          </a:rPr>
                          <m:t>𝑎</m:t>
                        </m:r>
                      </m:e>
                      <m:sup>
                        <m:r>
                          <a:rPr lang="en-US" altLang="zh-CN" b="0" i="1" smtClean="0">
                            <a:latin typeface="Cambria Math" charset="0"/>
                          </a:rPr>
                          <m:t>𝑛</m:t>
                        </m:r>
                      </m:sup>
                    </m:sSup>
                    <m:sSup>
                      <m:sSupPr>
                        <m:ctrlPr>
                          <a:rPr lang="en-US" altLang="zh-CN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altLang="zh-CN" b="0" i="1" smtClean="0">
                            <a:latin typeface="Cambria Math" charset="0"/>
                          </a:rPr>
                          <m:t>𝑛</m:t>
                        </m:r>
                      </m:sup>
                    </m:sSup>
                    <m:r>
                      <a:rPr lang="en-US" altLang="zh-CN" b="0" i="0" smtClean="0">
                        <a:latin typeface="Cambria Math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zh-CN" b="0" i="0" smtClean="0">
                        <a:latin typeface="Cambria Math" charset="0"/>
                      </a:rPr>
                      <m:t>n</m:t>
                    </m:r>
                    <m:r>
                      <a:rPr lang="en-US" altLang="zh-CN" b="0" i="1" smtClean="0">
                        <a:latin typeface="Cambria Math" charset="0"/>
                      </a:rPr>
                      <m:t>≤3</m:t>
                    </m:r>
                    <m:r>
                      <a:rPr lang="en-US" altLang="zh-CN" b="0" i="0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zh-CN" altLang="en-US" dirty="0" smtClean="0"/>
                  <a:t>的 </a:t>
                </a:r>
                <a:r>
                  <a:rPr lang="en-US" altLang="zh-CN" dirty="0" smtClean="0"/>
                  <a:t>FSA</a:t>
                </a:r>
              </a:p>
              <a:p>
                <a:pPr lvl="1"/>
                <a:r>
                  <a:rPr lang="zh-CN" altLang="en-US" dirty="0" smtClean="0"/>
                  <a:t>文件</a:t>
                </a:r>
                <a:r>
                  <a:rPr lang="en-US" altLang="zh-CN" dirty="0" smtClean="0"/>
                  <a:t>:</a:t>
                </a:r>
                <a:r>
                  <a:rPr lang="zh-CN" altLang="en-US" dirty="0" smtClean="0"/>
                  <a:t> </a:t>
                </a:r>
                <a:r>
                  <a:rPr lang="en-US" altLang="zh-CN" dirty="0" err="1" smtClean="0"/>
                  <a:t>anbn.fsa</a:t>
                </a:r>
                <a:endParaRPr lang="en-US" altLang="zh-CN" dirty="0" smtClean="0"/>
              </a:p>
              <a:p>
                <a:pPr lvl="1"/>
                <a:r>
                  <a:rPr lang="en-US" altLang="zh-CN" dirty="0" err="1"/>
                  <a:t>carmel</a:t>
                </a:r>
                <a:r>
                  <a:rPr lang="en-US" altLang="zh-CN" dirty="0"/>
                  <a:t> -Ok 3 </a:t>
                </a:r>
                <a:r>
                  <a:rPr lang="en-US" altLang="zh-CN" dirty="0" err="1"/>
                  <a:t>anbn.fsa</a:t>
                </a:r>
                <a:endParaRPr lang="en-US" altLang="zh-CN" dirty="0" smtClean="0"/>
              </a:p>
              <a:p>
                <a:pPr lvl="1"/>
                <a:endParaRPr lang="en-US" altLang="zh-CN" dirty="0" smtClean="0"/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 smtClean="0"/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 smtClean="0"/>
              </a:p>
              <a:p>
                <a:pPr lvl="1"/>
                <a:r>
                  <a:rPr lang="zh-CN" altLang="en-US" dirty="0" smtClean="0"/>
                  <a:t>接受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charset="0"/>
                          </a:rPr>
                          <m:t>𝑎</m:t>
                        </m:r>
                      </m:e>
                      <m:sup>
                        <m:r>
                          <a:rPr lang="en-US" altLang="zh-CN" i="1">
                            <a:latin typeface="Cambria Math" charset="0"/>
                          </a:rPr>
                          <m:t>𝑛</m:t>
                        </m:r>
                      </m:sup>
                    </m:sSup>
                    <m:sSup>
                      <m:sSupPr>
                        <m:ctrlPr>
                          <a:rPr lang="en-US" altLang="zh-CN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altLang="zh-CN" i="1">
                            <a:latin typeface="Cambria Math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zh-CN" altLang="en-US" dirty="0" smtClean="0"/>
                  <a:t>的</a:t>
                </a:r>
                <a:r>
                  <a:rPr lang="en-US" altLang="zh-CN" dirty="0" smtClean="0"/>
                  <a:t>FSA?</a:t>
                </a:r>
                <a:r>
                  <a:rPr lang="zh-CN" altLang="en-US" dirty="0" smtClean="0"/>
                  <a:t> </a:t>
                </a:r>
                <a:endParaRPr lang="en-US" altLang="zh-CN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601" t="-1693" b="-66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3547" t="47028" r="31621" b="30750"/>
          <a:stretch/>
        </p:blipFill>
        <p:spPr>
          <a:xfrm>
            <a:off x="2133600" y="3276600"/>
            <a:ext cx="4646429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332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自动机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48C42D9C-043B-2845-980E-F80ADD88464F}" type="slidenum">
              <a:rPr lang="en-US" altLang="zh-CN" smtClean="0"/>
              <a:pPr/>
              <a:t>22</a:t>
            </a:fld>
            <a:endParaRPr lang="en-US" altLang="zh-CN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Finite</a:t>
            </a:r>
            <a:r>
              <a:rPr lang="zh-CN" altLang="en-US" dirty="0" smtClean="0"/>
              <a:t> </a:t>
            </a:r>
            <a:r>
              <a:rPr lang="en-US" altLang="zh-CN" dirty="0" smtClean="0"/>
              <a:t>State</a:t>
            </a:r>
            <a:r>
              <a:rPr lang="zh-CN" altLang="en-US" dirty="0" smtClean="0"/>
              <a:t> </a:t>
            </a:r>
            <a:r>
              <a:rPr lang="en-US" altLang="zh-CN" dirty="0" smtClean="0"/>
              <a:t>Acceptor</a:t>
            </a:r>
            <a:r>
              <a:rPr lang="zh-CN" altLang="en-US" dirty="0"/>
              <a:t> 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使用</a:t>
            </a:r>
            <a:r>
              <a:rPr lang="en-US" altLang="zh-CN" dirty="0" err="1" smtClean="0"/>
              <a:t>carmel</a:t>
            </a:r>
            <a:r>
              <a:rPr lang="zh-CN" altLang="en-US" dirty="0" smtClean="0"/>
              <a:t>将两个</a:t>
            </a:r>
            <a:r>
              <a:rPr lang="en-US" altLang="zh-CN" dirty="0" err="1" smtClean="0"/>
              <a:t>fsa</a:t>
            </a:r>
            <a:r>
              <a:rPr lang="zh-CN" altLang="en-US" dirty="0" smtClean="0"/>
              <a:t>取交集</a:t>
            </a:r>
            <a:endParaRPr lang="en-US" altLang="zh-CN" dirty="0" smtClean="0"/>
          </a:p>
          <a:p>
            <a:pPr lvl="2"/>
            <a:r>
              <a:rPr lang="en-US" altLang="zh-CN" dirty="0" err="1" smtClean="0"/>
              <a:t>carmel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anbn.fsa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abcd.fsa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44220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自动机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48C42D9C-043B-2845-980E-F80ADD88464F}" type="slidenum">
              <a:rPr lang="en-US" altLang="zh-CN" smtClean="0"/>
              <a:pPr/>
              <a:t>23</a:t>
            </a:fld>
            <a:endParaRPr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 smtClean="0"/>
                  <a:t>Finite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State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Transducer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charset="0"/>
                      </a:rPr>
                      <m:t>∑</m:t>
                    </m:r>
                  </m:oMath>
                </a14:m>
                <a:r>
                  <a:rPr lang="zh-CN" altLang="en-US" dirty="0" smtClean="0"/>
                  <a:t> 输入字典</a:t>
                </a:r>
                <a:endParaRPr lang="en-US" dirty="0" smtClean="0"/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latin typeface="Cambria Math" charset="0"/>
                      </a:rPr>
                      <m:t>Γ</m:t>
                    </m:r>
                  </m:oMath>
                </a14:m>
                <a:r>
                  <a:rPr lang="zh-CN" altLang="en-US" dirty="0" smtClean="0"/>
                  <a:t> 输出字典</a:t>
                </a:r>
                <a:endParaRPr lang="en-US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charset="0"/>
                      </a:rPr>
                      <m:t>𝑆</m:t>
                    </m:r>
                  </m:oMath>
                </a14:m>
                <a:r>
                  <a:rPr lang="zh-CN" altLang="en-US" dirty="0" smtClean="0"/>
                  <a:t> 有限个数的状态</a:t>
                </a:r>
                <a:endParaRPr lang="en-US" altLang="zh-CN" dirty="0" smtClean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charset="0"/>
                          </a:rPr>
                          <m:t>𝑠</m:t>
                        </m:r>
                      </m:e>
                      <m:sub>
                        <m:r>
                          <a:rPr lang="en-US" altLang="zh-CN" b="0" i="1" smtClean="0"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zh-CN" altLang="en-US" i="1" smtClean="0">
                        <a:latin typeface="Cambria Math" charset="0"/>
                      </a:rPr>
                      <m:t>初始</m:t>
                    </m:r>
                  </m:oMath>
                </a14:m>
                <a:r>
                  <a:rPr lang="zh-CN" altLang="en-US" dirty="0" smtClean="0"/>
                  <a:t>状态</a:t>
                </a:r>
                <a:endParaRPr lang="en-US" altLang="zh-CN" dirty="0" smtClean="0"/>
              </a:p>
              <a:p>
                <a:pPr lvl="1"/>
                <a:r>
                  <a:rPr lang="en-US" altLang="zh-CN" dirty="0" smtClean="0"/>
                  <a:t>F</a:t>
                </a:r>
                <a:r>
                  <a:rPr lang="zh-CN" altLang="en-US" dirty="0" smtClean="0"/>
                  <a:t> </a:t>
                </a:r>
                <a:r>
                  <a:rPr lang="zh-CN" altLang="en-US" dirty="0"/>
                  <a:t> </a:t>
                </a:r>
                <a:r>
                  <a:rPr lang="zh-CN" altLang="en-US" dirty="0" smtClean="0"/>
                  <a:t>结束状态 </a:t>
                </a:r>
                <a:r>
                  <a:rPr lang="en-US" altLang="zh-CN" dirty="0" smtClean="0"/>
                  <a:t>(</a:t>
                </a:r>
                <a:r>
                  <a:rPr lang="zh-CN" altLang="en-US" dirty="0" smtClean="0"/>
                  <a:t>可以有多个</a:t>
                </a:r>
                <a:r>
                  <a:rPr lang="en-US" altLang="zh-CN" dirty="0" smtClean="0"/>
                  <a:t>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charset="0"/>
                      </a:rPr>
                      <m:t>𝛿</m:t>
                    </m:r>
                    <m:r>
                      <a:rPr lang="en-US" altLang="zh-CN" b="0" i="1" smtClean="0">
                        <a:latin typeface="Cambria Math" charset="0"/>
                      </a:rPr>
                      <m:t>:</m:t>
                    </m:r>
                    <m:r>
                      <a:rPr lang="en-US" altLang="zh-CN" b="0" i="1" smtClean="0">
                        <a:latin typeface="Cambria Math" charset="0"/>
                      </a:rPr>
                      <m:t>𝑆</m:t>
                    </m:r>
                    <m:r>
                      <a:rPr lang="zh-CN" altLang="en-US" b="0" i="1" smtClean="0">
                        <a:latin typeface="Cambria Math" charset="0"/>
                      </a:rPr>
                      <m:t> </m:t>
                    </m:r>
                    <m:r>
                      <a:rPr lang="en-US" altLang="zh-CN" b="0" i="1" smtClean="0">
                        <a:latin typeface="Cambria Math" charset="0"/>
                      </a:rPr>
                      <m:t>×</m:t>
                    </m:r>
                    <m:r>
                      <a:rPr lang="zh-CN" altLang="en-US" b="0" i="1" smtClean="0">
                        <a:latin typeface="Cambria Math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b="0" i="0" smtClean="0">
                        <a:latin typeface="Cambria Math" charset="0"/>
                      </a:rPr>
                      <m:t>Σ</m:t>
                    </m:r>
                    <m:r>
                      <a:rPr lang="en-US" altLang="zh-CN" b="0" i="1" smtClean="0">
                        <a:latin typeface="Cambria Math" charset="0"/>
                      </a:rPr>
                      <m:t>→</m:t>
                    </m:r>
                    <m:r>
                      <a:rPr lang="en-US" altLang="zh-CN" b="0" i="1" smtClean="0">
                        <a:latin typeface="Cambria Math" charset="0"/>
                      </a:rPr>
                      <m:t>𝑆</m:t>
                    </m:r>
                  </m:oMath>
                </a14:m>
                <a:r>
                  <a:rPr lang="zh-CN" altLang="en-US" dirty="0" smtClean="0"/>
                  <a:t> 状态转移函数</a:t>
                </a:r>
                <a:endParaRPr lang="en-US" altLang="zh-CN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charset="0"/>
                      </a:rPr>
                      <m:t>𝜔</m:t>
                    </m:r>
                    <m:r>
                      <a:rPr lang="en-US" altLang="zh-CN" i="1">
                        <a:latin typeface="Cambria Math" charset="0"/>
                      </a:rPr>
                      <m:t>:</m:t>
                    </m:r>
                    <m:r>
                      <a:rPr lang="en-US" altLang="zh-CN" i="1">
                        <a:latin typeface="Cambria Math" charset="0"/>
                      </a:rPr>
                      <m:t>𝑆</m:t>
                    </m:r>
                    <m:r>
                      <a:rPr lang="zh-CN" altLang="en-US" i="1">
                        <a:latin typeface="Cambria Math" charset="0"/>
                      </a:rPr>
                      <m:t> </m:t>
                    </m:r>
                    <m:r>
                      <a:rPr lang="en-US" altLang="zh-CN" i="1">
                        <a:latin typeface="Cambria Math" charset="0"/>
                      </a:rPr>
                      <m:t>×</m:t>
                    </m:r>
                    <m:r>
                      <a:rPr lang="zh-CN" altLang="en-US" i="1">
                        <a:latin typeface="Cambria Math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>
                        <a:latin typeface="Cambria Math" charset="0"/>
                      </a:rPr>
                      <m:t>Σ</m:t>
                    </m:r>
                    <m:r>
                      <a:rPr lang="en-US" altLang="zh-CN" i="1">
                        <a:latin typeface="Cambria Math" charset="0"/>
                      </a:rPr>
                      <m:t>→</m:t>
                    </m:r>
                    <m:r>
                      <m:rPr>
                        <m:sty m:val="p"/>
                      </m:rPr>
                      <a:rPr lang="en-US" altLang="zh-CN" b="0" i="0" smtClean="0">
                        <a:latin typeface="Cambria Math" charset="0"/>
                      </a:rPr>
                      <m:t>Γ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zh-CN" altLang="en-US" dirty="0" smtClean="0"/>
                  <a:t>输出函数</a:t>
                </a:r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601" t="-16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831629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自动机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48C42D9C-043B-2845-980E-F80ADD88464F}" type="slidenum">
              <a:rPr lang="en-US" altLang="zh-CN" smtClean="0"/>
              <a:pPr/>
              <a:t>24</a:t>
            </a:fld>
            <a:endParaRPr lang="en-US" altLang="zh-CN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Finite</a:t>
            </a:r>
            <a:r>
              <a:rPr lang="zh-CN" altLang="en-US" dirty="0" smtClean="0"/>
              <a:t> </a:t>
            </a:r>
            <a:r>
              <a:rPr lang="en-US" altLang="zh-CN" dirty="0" smtClean="0"/>
              <a:t>State</a:t>
            </a:r>
            <a:r>
              <a:rPr lang="zh-CN" altLang="en-US" dirty="0" smtClean="0"/>
              <a:t> </a:t>
            </a:r>
            <a:r>
              <a:rPr lang="en-US" altLang="zh-CN" dirty="0" smtClean="0"/>
              <a:t>Transducer</a:t>
            </a:r>
          </a:p>
          <a:p>
            <a:pPr lvl="1"/>
            <a:r>
              <a:rPr lang="zh-CN" altLang="en-US" dirty="0" smtClean="0"/>
              <a:t>将小写字母变成大写字母</a:t>
            </a:r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r>
              <a:rPr lang="en-US" altLang="zh-CN" dirty="0"/>
              <a:t>echo "l </a:t>
            </a:r>
            <a:r>
              <a:rPr lang="en-US" altLang="zh-CN" dirty="0" err="1"/>
              <a:t>i</a:t>
            </a:r>
            <a:r>
              <a:rPr lang="en-US" altLang="zh-CN" dirty="0"/>
              <a:t> k e" | </a:t>
            </a:r>
            <a:r>
              <a:rPr lang="en-US" altLang="zh-CN" dirty="0" err="1"/>
              <a:t>carmel</a:t>
            </a:r>
            <a:r>
              <a:rPr lang="en-US" altLang="zh-CN" dirty="0"/>
              <a:t> -</a:t>
            </a:r>
            <a:r>
              <a:rPr lang="en-US" altLang="zh-CN" dirty="0" err="1"/>
              <a:t>sliOk</a:t>
            </a:r>
            <a:r>
              <a:rPr lang="en-US" altLang="zh-CN" dirty="0"/>
              <a:t> 1  </a:t>
            </a:r>
            <a:r>
              <a:rPr lang="en-US" altLang="zh-CN" dirty="0" err="1"/>
              <a:t>capitalize.fst</a:t>
            </a:r>
            <a:endParaRPr lang="en-US" altLang="zh-CN" dirty="0"/>
          </a:p>
          <a:p>
            <a:pPr lvl="1"/>
            <a:r>
              <a:rPr lang="en-US" dirty="0"/>
              <a:t>echo </a:t>
            </a:r>
            <a:r>
              <a:rPr lang="en-US" altLang="zh-CN" dirty="0" smtClean="0"/>
              <a:t>“L</a:t>
            </a:r>
            <a:r>
              <a:rPr lang="zh-CN" altLang="en-US" dirty="0" smtClean="0"/>
              <a:t> </a:t>
            </a:r>
            <a:r>
              <a:rPr lang="en-US" altLang="zh-CN" dirty="0" smtClean="0"/>
              <a:t>I</a:t>
            </a:r>
            <a:r>
              <a:rPr lang="zh-CN" altLang="en-US" dirty="0" smtClean="0"/>
              <a:t> </a:t>
            </a:r>
            <a:r>
              <a:rPr lang="en-US" altLang="zh-CN" dirty="0" smtClean="0"/>
              <a:t>K</a:t>
            </a:r>
            <a:r>
              <a:rPr lang="zh-CN" altLang="en-US" dirty="0" smtClean="0"/>
              <a:t> </a:t>
            </a:r>
            <a:r>
              <a:rPr lang="en-US" altLang="zh-CN" dirty="0" smtClean="0"/>
              <a:t>E</a:t>
            </a:r>
            <a:r>
              <a:rPr lang="en-US" dirty="0" smtClean="0"/>
              <a:t>" </a:t>
            </a:r>
            <a:r>
              <a:rPr lang="en-US" dirty="0"/>
              <a:t>| </a:t>
            </a:r>
            <a:r>
              <a:rPr lang="en-US" dirty="0" err="1"/>
              <a:t>carmel</a:t>
            </a:r>
            <a:r>
              <a:rPr lang="en-US" dirty="0"/>
              <a:t> -</a:t>
            </a:r>
            <a:r>
              <a:rPr lang="en-US" dirty="0" err="1" smtClean="0"/>
              <a:t>s</a:t>
            </a:r>
            <a:r>
              <a:rPr lang="en-US" altLang="zh-CN" dirty="0" err="1" smtClean="0"/>
              <a:t>r</a:t>
            </a:r>
            <a:r>
              <a:rPr lang="en-US" dirty="0" err="1" smtClean="0"/>
              <a:t>i</a:t>
            </a:r>
            <a:r>
              <a:rPr lang="en-US" altLang="zh-CN" dirty="0" err="1" smtClean="0"/>
              <a:t>I</a:t>
            </a:r>
            <a:r>
              <a:rPr lang="en-US" dirty="0" err="1" smtClean="0"/>
              <a:t>k</a:t>
            </a:r>
            <a:r>
              <a:rPr lang="en-US" dirty="0" smtClean="0"/>
              <a:t> </a:t>
            </a:r>
            <a:r>
              <a:rPr lang="en-US" dirty="0"/>
              <a:t>1  </a:t>
            </a:r>
            <a:r>
              <a:rPr lang="en-US" dirty="0" err="1"/>
              <a:t>capitalize.fst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25873" t="25555" r="36032" b="47778"/>
          <a:stretch/>
        </p:blipFill>
        <p:spPr>
          <a:xfrm>
            <a:off x="3152775" y="2590800"/>
            <a:ext cx="2409825" cy="1927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7127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自动机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48C42D9C-043B-2845-980E-F80ADD88464F}" type="slidenum">
              <a:rPr lang="en-US" altLang="zh-CN" smtClean="0"/>
              <a:pPr/>
              <a:t>25</a:t>
            </a:fld>
            <a:endParaRPr lang="en-US" altLang="zh-CN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Finite</a:t>
            </a:r>
            <a:r>
              <a:rPr lang="zh-CN" altLang="en-US" dirty="0" smtClean="0"/>
              <a:t> </a:t>
            </a:r>
            <a:r>
              <a:rPr lang="en-US" altLang="zh-CN" dirty="0" smtClean="0"/>
              <a:t>State</a:t>
            </a:r>
            <a:r>
              <a:rPr lang="zh-CN" altLang="en-US" dirty="0" smtClean="0"/>
              <a:t> </a:t>
            </a:r>
            <a:r>
              <a:rPr lang="en-US" altLang="zh-CN" dirty="0" smtClean="0"/>
              <a:t>Transducer</a:t>
            </a:r>
          </a:p>
          <a:p>
            <a:pPr lvl="1"/>
            <a:r>
              <a:rPr lang="zh-CN" altLang="en-US" dirty="0" smtClean="0"/>
              <a:t>将</a:t>
            </a:r>
            <a:r>
              <a:rPr lang="en-US" altLang="zh-CN" dirty="0" err="1" smtClean="0"/>
              <a:t>abcd.fsa</a:t>
            </a:r>
            <a:r>
              <a:rPr lang="zh-CN" altLang="en-US" dirty="0" smtClean="0"/>
              <a:t>和</a:t>
            </a:r>
            <a:r>
              <a:rPr lang="en-US" altLang="zh-CN" dirty="0" err="1" smtClean="0"/>
              <a:t>capitialize.fst</a:t>
            </a:r>
            <a:r>
              <a:rPr lang="zh-CN" altLang="en-US" dirty="0" smtClean="0"/>
              <a:t>串行</a:t>
            </a:r>
            <a:endParaRPr lang="en-US" altLang="zh-CN" dirty="0" smtClean="0"/>
          </a:p>
          <a:p>
            <a:pPr lvl="2"/>
            <a:r>
              <a:rPr lang="en-US" altLang="zh-CN" dirty="0" err="1"/>
              <a:t>carmel</a:t>
            </a:r>
            <a:r>
              <a:rPr lang="en-US" altLang="zh-CN" dirty="0"/>
              <a:t> -</a:t>
            </a:r>
            <a:r>
              <a:rPr lang="en-US" altLang="zh-CN" dirty="0" err="1"/>
              <a:t>kO</a:t>
            </a:r>
            <a:r>
              <a:rPr lang="en-US" altLang="zh-CN" dirty="0"/>
              <a:t> 3 </a:t>
            </a:r>
            <a:r>
              <a:rPr lang="en-US" altLang="zh-CN" dirty="0" err="1"/>
              <a:t>abcd.fsa</a:t>
            </a:r>
            <a:r>
              <a:rPr lang="en-US" altLang="zh-CN" dirty="0"/>
              <a:t> </a:t>
            </a:r>
            <a:r>
              <a:rPr lang="en-US" altLang="zh-CN" dirty="0" err="1" smtClean="0"/>
              <a:t>capitalize.fst</a:t>
            </a:r>
            <a:endParaRPr lang="en-US" altLang="zh-CN" dirty="0"/>
          </a:p>
          <a:p>
            <a:pPr lvl="1"/>
            <a:r>
              <a:rPr lang="zh-CN" altLang="en-US" dirty="0"/>
              <a:t>将</a:t>
            </a:r>
            <a:r>
              <a:rPr lang="en-US" altLang="zh-CN" dirty="0" err="1" smtClean="0"/>
              <a:t>anbn.fsa</a:t>
            </a:r>
            <a:r>
              <a:rPr lang="zh-CN" altLang="en-US" dirty="0"/>
              <a:t>和</a:t>
            </a:r>
            <a:r>
              <a:rPr lang="en-US" altLang="zh-CN" dirty="0" err="1"/>
              <a:t>capitialize.fst</a:t>
            </a:r>
            <a:r>
              <a:rPr lang="zh-CN" altLang="en-US" dirty="0"/>
              <a:t>串行</a:t>
            </a:r>
            <a:endParaRPr lang="en-US" altLang="zh-CN" dirty="0"/>
          </a:p>
          <a:p>
            <a:pPr lvl="2"/>
            <a:r>
              <a:rPr lang="en-US" dirty="0" err="1"/>
              <a:t>carmel</a:t>
            </a:r>
            <a:r>
              <a:rPr lang="en-US" dirty="0"/>
              <a:t> -</a:t>
            </a:r>
            <a:r>
              <a:rPr lang="en-US" dirty="0" err="1"/>
              <a:t>kO</a:t>
            </a:r>
            <a:r>
              <a:rPr lang="en-US" dirty="0"/>
              <a:t> 3 </a:t>
            </a:r>
            <a:r>
              <a:rPr lang="en-US" dirty="0" err="1"/>
              <a:t>anbn.fsa</a:t>
            </a:r>
            <a:r>
              <a:rPr lang="en-US" dirty="0"/>
              <a:t> </a:t>
            </a:r>
            <a:r>
              <a:rPr lang="en-US" dirty="0" err="1"/>
              <a:t>capitalize.fst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9597055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自动机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48C42D9C-043B-2845-980E-F80ADD88464F}" type="slidenum">
              <a:rPr lang="en-US" altLang="zh-CN" smtClean="0"/>
              <a:pPr/>
              <a:t>26</a:t>
            </a:fld>
            <a:endParaRPr lang="en-US" altLang="zh-CN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 smtClean="0"/>
              <a:t>Weighted</a:t>
            </a:r>
            <a:r>
              <a:rPr lang="zh-CN" altLang="en-US" dirty="0" smtClean="0"/>
              <a:t> </a:t>
            </a:r>
            <a:r>
              <a:rPr lang="en-US" altLang="zh-CN" dirty="0" smtClean="0"/>
              <a:t>Finite</a:t>
            </a:r>
            <a:r>
              <a:rPr lang="zh-CN" altLang="en-US" dirty="0" smtClean="0"/>
              <a:t> </a:t>
            </a:r>
            <a:r>
              <a:rPr lang="en-US" altLang="zh-CN" dirty="0" smtClean="0"/>
              <a:t>State</a:t>
            </a:r>
            <a:r>
              <a:rPr lang="zh-CN" altLang="en-US" dirty="0" smtClean="0"/>
              <a:t> </a:t>
            </a:r>
            <a:r>
              <a:rPr lang="en-US" altLang="zh-CN" dirty="0" smtClean="0"/>
              <a:t>Transducer</a:t>
            </a:r>
          </a:p>
          <a:p>
            <a:pPr lvl="1"/>
            <a:r>
              <a:rPr lang="en-US" altLang="zh-CN" dirty="0" smtClean="0"/>
              <a:t>Chinglish</a:t>
            </a:r>
            <a:r>
              <a:rPr lang="zh-CN" altLang="en-US" dirty="0" smtClean="0"/>
              <a:t>生成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英文</a:t>
            </a:r>
            <a:r>
              <a:rPr lang="en-US" altLang="zh-CN" dirty="0" smtClean="0"/>
              <a:t>--&gt;</a:t>
            </a:r>
            <a:r>
              <a:rPr lang="zh-CN" altLang="en-US" dirty="0" smtClean="0"/>
              <a:t> 音标</a:t>
            </a:r>
            <a:endParaRPr lang="en-US" altLang="zh-CN" dirty="0" smtClean="0"/>
          </a:p>
          <a:p>
            <a:pPr lvl="3"/>
            <a:r>
              <a:rPr lang="en-US" dirty="0"/>
              <a:t>echo '"hello" # "word"' | </a:t>
            </a:r>
            <a:r>
              <a:rPr lang="en-US" dirty="0" err="1"/>
              <a:t>carmel</a:t>
            </a:r>
            <a:r>
              <a:rPr lang="en-US" dirty="0"/>
              <a:t> -</a:t>
            </a:r>
            <a:r>
              <a:rPr lang="en-US" dirty="0" err="1"/>
              <a:t>sliEOk</a:t>
            </a:r>
            <a:r>
              <a:rPr lang="en-US" dirty="0"/>
              <a:t> 1 </a:t>
            </a:r>
            <a:r>
              <a:rPr lang="en-US" dirty="0" smtClean="0"/>
              <a:t>eword-epron3.fst.wb</a:t>
            </a:r>
          </a:p>
          <a:p>
            <a:pPr lvl="2"/>
            <a:r>
              <a:rPr lang="zh-CN" altLang="en-US" dirty="0" smtClean="0"/>
              <a:t>音标</a:t>
            </a:r>
            <a:r>
              <a:rPr lang="en-US" altLang="zh-CN" dirty="0" smtClean="0"/>
              <a:t>--&gt;</a:t>
            </a:r>
            <a:r>
              <a:rPr lang="zh-CN" altLang="en-US" dirty="0" smtClean="0"/>
              <a:t>拼音声母韵母</a:t>
            </a:r>
            <a:endParaRPr lang="en-US" dirty="0" smtClean="0"/>
          </a:p>
          <a:p>
            <a:pPr lvl="3"/>
            <a:r>
              <a:rPr lang="en-US" dirty="0"/>
              <a:t>echo 'ae k s eh p t' | </a:t>
            </a:r>
            <a:r>
              <a:rPr lang="en-US" dirty="0" err="1"/>
              <a:t>carmel</a:t>
            </a:r>
            <a:r>
              <a:rPr lang="en-US" dirty="0"/>
              <a:t> -</a:t>
            </a:r>
            <a:r>
              <a:rPr lang="en-US" dirty="0" err="1"/>
              <a:t>sliOEk</a:t>
            </a:r>
            <a:r>
              <a:rPr lang="en-US" dirty="0"/>
              <a:t> 1 </a:t>
            </a:r>
            <a:r>
              <a:rPr lang="en-US" dirty="0" err="1"/>
              <a:t>phrase_derivation.fst.wb</a:t>
            </a:r>
            <a:r>
              <a:rPr lang="en-US" dirty="0"/>
              <a:t> 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拼音声母韵母</a:t>
            </a:r>
            <a:r>
              <a:rPr lang="zh-CN" altLang="en-US" dirty="0" smtClean="0">
                <a:sym typeface="Wingdings"/>
              </a:rPr>
              <a:t>拼音</a:t>
            </a:r>
            <a:endParaRPr lang="en-US" altLang="zh-CN" dirty="0" smtClean="0">
              <a:sym typeface="Wingdings"/>
            </a:endParaRPr>
          </a:p>
          <a:p>
            <a:pPr lvl="3"/>
            <a:r>
              <a:rPr lang="en-US" dirty="0"/>
              <a:t>echo 'w o # </a:t>
            </a:r>
            <a:r>
              <a:rPr lang="en-US" dirty="0" err="1"/>
              <a:t>sh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# </a:t>
            </a:r>
            <a:r>
              <a:rPr lang="en-US" dirty="0" err="1"/>
              <a:t>sh</a:t>
            </a:r>
            <a:r>
              <a:rPr lang="en-US" dirty="0"/>
              <a:t> </a:t>
            </a:r>
            <a:r>
              <a:rPr lang="en-US" dirty="0" err="1"/>
              <a:t>ui</a:t>
            </a:r>
            <a:r>
              <a:rPr lang="en-US" dirty="0"/>
              <a:t>'|</a:t>
            </a:r>
            <a:r>
              <a:rPr lang="en-US" dirty="0" err="1"/>
              <a:t>carmel</a:t>
            </a:r>
            <a:r>
              <a:rPr lang="en-US" dirty="0"/>
              <a:t> -</a:t>
            </a:r>
            <a:r>
              <a:rPr lang="en-US" dirty="0" err="1"/>
              <a:t>sliEOk</a:t>
            </a:r>
            <a:r>
              <a:rPr lang="en-US" dirty="0"/>
              <a:t> 1 </a:t>
            </a:r>
            <a:r>
              <a:rPr lang="en-US" dirty="0" smtClean="0"/>
              <a:t>pinyin-if-pinyin-</a:t>
            </a:r>
            <a:r>
              <a:rPr lang="en-US" dirty="0" err="1" smtClean="0"/>
              <a:t>q.fst.wb</a:t>
            </a:r>
            <a:endParaRPr lang="en-US" dirty="0" smtClean="0"/>
          </a:p>
          <a:p>
            <a:pPr lvl="2"/>
            <a:r>
              <a:rPr lang="zh-CN" altLang="en-US" dirty="0" smtClean="0"/>
              <a:t>拼音</a:t>
            </a:r>
            <a:r>
              <a:rPr lang="zh-CN" altLang="en-US" dirty="0" smtClean="0">
                <a:sym typeface="Wingdings"/>
              </a:rPr>
              <a:t> 汉字</a:t>
            </a:r>
            <a:endParaRPr lang="en-US" altLang="zh-CN" dirty="0" smtClean="0">
              <a:sym typeface="Wingdings"/>
            </a:endParaRPr>
          </a:p>
          <a:p>
            <a:pPr lvl="3"/>
            <a:r>
              <a:rPr lang="en-US" dirty="0"/>
              <a:t>$echo '"de"' | </a:t>
            </a:r>
            <a:r>
              <a:rPr lang="en-US" dirty="0" err="1"/>
              <a:t>carmel</a:t>
            </a:r>
            <a:r>
              <a:rPr lang="en-US" dirty="0"/>
              <a:t> -</a:t>
            </a:r>
            <a:r>
              <a:rPr lang="en-US" dirty="0" err="1"/>
              <a:t>sliOEk</a:t>
            </a:r>
            <a:r>
              <a:rPr lang="en-US" dirty="0"/>
              <a:t> 5 pinyin-q-to-</a:t>
            </a:r>
            <a:r>
              <a:rPr lang="en-US" dirty="0" err="1"/>
              <a:t>chinese.fst.wb</a:t>
            </a:r>
            <a:r>
              <a:rPr lang="en-US" dirty="0"/>
              <a:t> </a:t>
            </a:r>
            <a:endParaRPr lang="en-US" altLang="zh-CN" dirty="0" smtClean="0"/>
          </a:p>
          <a:p>
            <a:pPr lvl="2"/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6025069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自动机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48C42D9C-043B-2845-980E-F80ADD88464F}" type="slidenum">
              <a:rPr lang="en-US" altLang="zh-CN" smtClean="0"/>
              <a:pPr/>
              <a:t>27</a:t>
            </a:fld>
            <a:endParaRPr lang="en-US" altLang="zh-CN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Weighted</a:t>
            </a:r>
            <a:r>
              <a:rPr lang="zh-CN" altLang="en-US" dirty="0" smtClean="0"/>
              <a:t> </a:t>
            </a:r>
            <a:r>
              <a:rPr lang="en-US" altLang="zh-CN" dirty="0" smtClean="0"/>
              <a:t>Finite</a:t>
            </a:r>
            <a:r>
              <a:rPr lang="zh-CN" altLang="en-US" dirty="0" smtClean="0"/>
              <a:t> </a:t>
            </a:r>
            <a:r>
              <a:rPr lang="en-US" altLang="zh-CN" dirty="0" smtClean="0"/>
              <a:t>State</a:t>
            </a:r>
            <a:r>
              <a:rPr lang="zh-CN" altLang="en-US" dirty="0" smtClean="0"/>
              <a:t> </a:t>
            </a:r>
            <a:r>
              <a:rPr lang="en-US" altLang="zh-CN" dirty="0" smtClean="0"/>
              <a:t>Transducer</a:t>
            </a:r>
          </a:p>
          <a:p>
            <a:pPr lvl="1"/>
            <a:r>
              <a:rPr lang="en-US" altLang="zh-CN" dirty="0" smtClean="0"/>
              <a:t>Chinglish</a:t>
            </a:r>
            <a:r>
              <a:rPr lang="zh-CN" altLang="en-US" dirty="0" smtClean="0"/>
              <a:t>生成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全部串联起来</a:t>
            </a:r>
            <a:endParaRPr lang="en-US" altLang="zh-CN" dirty="0" smtClean="0"/>
          </a:p>
          <a:p>
            <a:pPr lvl="3"/>
            <a:r>
              <a:rPr lang="en-US" dirty="0"/>
              <a:t>echo '"</a:t>
            </a:r>
            <a:r>
              <a:rPr lang="en-US" dirty="0" err="1"/>
              <a:t>i</a:t>
            </a:r>
            <a:r>
              <a:rPr lang="en-US" dirty="0"/>
              <a:t>" "s" "</a:t>
            </a:r>
            <a:r>
              <a:rPr lang="en-US" dirty="0" err="1"/>
              <a:t>i</a:t>
            </a:r>
            <a:r>
              <a:rPr lang="en-US" dirty="0"/>
              <a:t>" # "is" # "awesome" ' | </a:t>
            </a:r>
            <a:r>
              <a:rPr lang="en-US" dirty="0" err="1"/>
              <a:t>carmel</a:t>
            </a:r>
            <a:r>
              <a:rPr lang="en-US" dirty="0"/>
              <a:t> -</a:t>
            </a:r>
            <a:r>
              <a:rPr lang="en-US" dirty="0" err="1"/>
              <a:t>sliOEk</a:t>
            </a:r>
            <a:r>
              <a:rPr lang="en-US" dirty="0"/>
              <a:t> 1 </a:t>
            </a:r>
            <a:r>
              <a:rPr lang="en-US" dirty="0" smtClean="0"/>
              <a:t>eword-epron3.fst.wb </a:t>
            </a:r>
            <a:r>
              <a:rPr lang="en-US" dirty="0" err="1" smtClean="0"/>
              <a:t>phrase_derivation.fst.wb</a:t>
            </a:r>
            <a:r>
              <a:rPr lang="en-US" dirty="0" smtClean="0"/>
              <a:t> pinyin-if-pinyin-</a:t>
            </a:r>
            <a:r>
              <a:rPr lang="en-US" dirty="0" err="1" smtClean="0"/>
              <a:t>q.fst.wb</a:t>
            </a:r>
            <a:r>
              <a:rPr lang="en-US" dirty="0" smtClean="0"/>
              <a:t> pinyin-q-to-</a:t>
            </a:r>
            <a:r>
              <a:rPr lang="en-US" dirty="0" err="1" smtClean="0"/>
              <a:t>chinese.fst.wb</a:t>
            </a:r>
            <a:endParaRPr lang="en-US" dirty="0" smtClean="0"/>
          </a:p>
          <a:p>
            <a:pPr lvl="2"/>
            <a:r>
              <a:rPr lang="zh-CN" altLang="en-US" dirty="0" smtClean="0"/>
              <a:t>微信公众号：“外语立刻说”</a:t>
            </a:r>
            <a:endParaRPr lang="en-US" altLang="zh-CN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0" y="4343400"/>
            <a:ext cx="1600200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2689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Noisy</a:t>
            </a:r>
            <a:r>
              <a:rPr lang="zh-CN" altLang="en-US" dirty="0" smtClean="0"/>
              <a:t> </a:t>
            </a:r>
            <a:r>
              <a:rPr lang="en-US" altLang="zh-CN" dirty="0" smtClean="0"/>
              <a:t>Channel</a:t>
            </a:r>
            <a:r>
              <a:rPr lang="zh-CN" altLang="en-US" dirty="0" smtClean="0"/>
              <a:t> </a:t>
            </a:r>
            <a:r>
              <a:rPr lang="en-US" altLang="zh-CN" dirty="0" smtClean="0"/>
              <a:t>Model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 smtClean="0"/>
                  <a:t>Part-of-speech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Tagging</a:t>
                </a:r>
                <a:endParaRPr lang="en-US" altLang="zh-CN" dirty="0"/>
              </a:p>
              <a:p>
                <a:pPr lvl="1"/>
                <a:r>
                  <a:rPr lang="en-US" altLang="zh-CN" dirty="0" smtClean="0"/>
                  <a:t>I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love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you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=&gt;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PRON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VERB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PRON</a:t>
                </a:r>
              </a:p>
              <a:p>
                <a:pPr lvl="1"/>
                <a:r>
                  <a:rPr lang="zh-CN" altLang="en-US" dirty="0" smtClean="0"/>
                  <a:t>监督方法 ：</a:t>
                </a:r>
                <a:endParaRPr lang="en-US" altLang="zh-CN" dirty="0" smtClean="0"/>
              </a:p>
              <a:p>
                <a:pPr lvl="2"/>
                <a:r>
                  <a:rPr lang="en-US" altLang="zh-CN" dirty="0" smtClean="0"/>
                  <a:t>(</a:t>
                </a:r>
                <a:r>
                  <a:rPr lang="zh-CN" altLang="en-US" dirty="0" smtClean="0"/>
                  <a:t>句子，</a:t>
                </a:r>
                <a:r>
                  <a:rPr lang="en-US" altLang="zh-CN" dirty="0" smtClean="0"/>
                  <a:t>POS</a:t>
                </a:r>
                <a:r>
                  <a:rPr lang="zh-CN" altLang="en-US" dirty="0" smtClean="0"/>
                  <a:t>标注</a:t>
                </a:r>
                <a:r>
                  <a:rPr lang="en-US" altLang="zh-CN" dirty="0" smtClean="0"/>
                  <a:t>)</a:t>
                </a:r>
                <a:r>
                  <a:rPr lang="zh-CN" altLang="en-US" dirty="0" smtClean="0"/>
                  <a:t>都是已知的</a:t>
                </a:r>
                <a:endParaRPr lang="en-US" altLang="zh-CN" dirty="0" smtClean="0"/>
              </a:p>
              <a:p>
                <a:pPr lvl="2"/>
                <a:r>
                  <a:rPr lang="en-US" altLang="zh-CN" dirty="0" smtClean="0"/>
                  <a:t>MLE: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max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P(</a:t>
                </a:r>
                <a:r>
                  <a:rPr lang="en-US" altLang="zh-CN" dirty="0" err="1" smtClean="0"/>
                  <a:t>POS|sentence</a:t>
                </a:r>
                <a:r>
                  <a:rPr lang="en-US" altLang="zh-CN" dirty="0" smtClean="0"/>
                  <a:t>)</a:t>
                </a:r>
              </a:p>
              <a:p>
                <a:pPr lvl="1"/>
                <a:r>
                  <a:rPr lang="zh-CN" altLang="en-US" dirty="0" smtClean="0"/>
                  <a:t>非监督方法：</a:t>
                </a:r>
                <a:endParaRPr lang="en-US" altLang="zh-CN" dirty="0" smtClean="0"/>
              </a:p>
              <a:p>
                <a:pPr lvl="2"/>
                <a:r>
                  <a:rPr lang="zh-CN" altLang="en-US" dirty="0" smtClean="0"/>
                  <a:t>只有句子已知，并不知道对应的</a:t>
                </a:r>
                <a:r>
                  <a:rPr lang="en-US" altLang="zh-CN" dirty="0" smtClean="0"/>
                  <a:t>POS</a:t>
                </a:r>
                <a:r>
                  <a:rPr lang="zh-CN" altLang="en-US" dirty="0" smtClean="0"/>
                  <a:t>标注</a:t>
                </a:r>
                <a:endParaRPr lang="en-US" altLang="zh-CN" dirty="0" smtClean="0"/>
              </a:p>
              <a:p>
                <a:pPr lvl="2"/>
                <a:r>
                  <a:rPr lang="en-US" altLang="zh-CN" dirty="0" smtClean="0"/>
                  <a:t>MLE: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max</a:t>
                </a:r>
                <a:r>
                  <a:rPr lang="zh-CN" alt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altLang="zh-CN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charset="0"/>
                          </a:rPr>
                          <m:t>𝑠𝑒𝑛𝑡𝑒𝑛𝑐𝑒</m:t>
                        </m:r>
                      </m:e>
                    </m:d>
                    <m:r>
                      <a:rPr lang="en-US" altLang="zh-CN" b="0" i="1" smtClean="0"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b="0" i="1" smtClean="0"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zh-CN" b="0" i="1" smtClean="0">
                            <a:latin typeface="Cambria Math" charset="0"/>
                          </a:rPr>
                          <m:t>𝑎</m:t>
                        </m:r>
                        <m:r>
                          <a:rPr lang="en-US" altLang="zh-CN" b="0" i="1" smtClean="0">
                            <a:latin typeface="Cambria Math" charset="0"/>
                          </a:rPr>
                          <m:t>𝑙𝑙</m:t>
                        </m:r>
                        <m:r>
                          <a:rPr lang="zh-CN" altLang="en-US" b="0" i="1" smtClean="0">
                            <a:latin typeface="Cambria Math" charset="0"/>
                          </a:rPr>
                          <m:t> </m:t>
                        </m:r>
                        <m:r>
                          <a:rPr lang="en-US" altLang="zh-CN" b="0" i="1" smtClean="0">
                            <a:latin typeface="Cambria Math" charset="0"/>
                          </a:rPr>
                          <m:t>𝑝𝑜𝑠𝑠𝑖𝑏𝑙𝑒</m:t>
                        </m:r>
                        <m:r>
                          <a:rPr lang="zh-CN" altLang="en-US" b="0" i="1" smtClean="0">
                            <a:latin typeface="Cambria Math" charset="0"/>
                          </a:rPr>
                          <m:t> </m:t>
                        </m:r>
                        <m:r>
                          <a:rPr lang="en-US" altLang="zh-CN" b="0" i="1" smtClean="0">
                            <a:latin typeface="Cambria Math" charset="0"/>
                          </a:rPr>
                          <m:t>𝑃𝑂𝑆</m:t>
                        </m:r>
                      </m:sub>
                      <m:sup/>
                      <m:e>
                        <m:r>
                          <a:rPr lang="en-US" altLang="zh-CN" b="0" i="1" smtClean="0">
                            <a:latin typeface="Cambria Math" charset="0"/>
                          </a:rPr>
                          <m:t>𝑝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charset="0"/>
                              </a:rPr>
                              <m:t>𝑠𝑒𝑛𝑡𝑒𝑛𝑐𝑒</m:t>
                            </m:r>
                          </m:e>
                          <m:e>
                            <m:r>
                              <a:rPr lang="en-US" altLang="zh-CN" b="0" i="1" smtClean="0">
                                <a:latin typeface="Cambria Math" charset="0"/>
                              </a:rPr>
                              <m:t>𝑃𝑂</m:t>
                            </m:r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altLang="zh-CN" b="0" i="1" smtClean="0">
                            <a:latin typeface="Cambria Math" charset="0"/>
                          </a:rPr>
                          <m:t>𝑃</m:t>
                        </m:r>
                        <m:r>
                          <a:rPr lang="en-US" altLang="zh-CN" b="0" i="1" smtClean="0">
                            <a:latin typeface="Cambria Math" charset="0"/>
                          </a:rPr>
                          <m:t>(</m:t>
                        </m:r>
                        <m:r>
                          <a:rPr lang="en-US" altLang="zh-CN" b="0" i="1" smtClean="0">
                            <a:latin typeface="Cambria Math" charset="0"/>
                          </a:rPr>
                          <m:t>𝑃𝑂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charset="0"/>
                          </a:rPr>
                          <m:t>)</m:t>
                        </m:r>
                      </m:e>
                    </m:nary>
                  </m:oMath>
                </a14:m>
                <a:endParaRPr lang="en-US" altLang="zh-CN" b="0" dirty="0" smtClean="0"/>
              </a:p>
              <a:p>
                <a:pPr lvl="2"/>
                <a:endParaRPr lang="en-US" altLang="zh-CN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601" t="-1693" b="-42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48C42D9C-043B-2845-980E-F80ADD88464F}" type="slidenum">
              <a:rPr lang="en-US" altLang="zh-CN" smtClean="0"/>
              <a:pPr/>
              <a:t>28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9049938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Noisy</a:t>
            </a:r>
            <a:r>
              <a:rPr lang="zh-CN" altLang="en-US" dirty="0" smtClean="0"/>
              <a:t> </a:t>
            </a:r>
            <a:r>
              <a:rPr lang="en-US" altLang="zh-CN" dirty="0" smtClean="0"/>
              <a:t>Channel</a:t>
            </a:r>
            <a:r>
              <a:rPr lang="zh-CN" altLang="en-US" dirty="0" smtClean="0"/>
              <a:t> </a:t>
            </a:r>
            <a:r>
              <a:rPr lang="en-US" altLang="zh-CN" dirty="0" smtClean="0"/>
              <a:t>Model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 smtClean="0"/>
                  <a:t>Part-of-speech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Tagging</a:t>
                </a:r>
                <a:endParaRPr lang="en-US" altLang="zh-CN" dirty="0"/>
              </a:p>
              <a:p>
                <a:pPr lvl="1"/>
                <a:r>
                  <a:rPr lang="en-US" altLang="zh-CN" dirty="0" smtClean="0"/>
                  <a:t>I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like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you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=&gt;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PRON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VERB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PRON</a:t>
                </a:r>
              </a:p>
              <a:p>
                <a:pPr lvl="1"/>
                <a:r>
                  <a:rPr lang="zh-CN" altLang="en-US" dirty="0" smtClean="0"/>
                  <a:t>监督方法 ：</a:t>
                </a:r>
                <a:endParaRPr lang="en-US" altLang="zh-CN" dirty="0" smtClean="0"/>
              </a:p>
              <a:p>
                <a:pPr lvl="2"/>
                <a:r>
                  <a:rPr lang="en-US" altLang="zh-CN" dirty="0" smtClean="0"/>
                  <a:t>(</a:t>
                </a:r>
                <a:r>
                  <a:rPr lang="zh-CN" altLang="en-US" dirty="0" smtClean="0"/>
                  <a:t>句子，</a:t>
                </a:r>
                <a:r>
                  <a:rPr lang="en-US" altLang="zh-CN" dirty="0" smtClean="0"/>
                  <a:t>POS</a:t>
                </a:r>
                <a:r>
                  <a:rPr lang="zh-CN" altLang="en-US" dirty="0" smtClean="0"/>
                  <a:t>标注</a:t>
                </a:r>
                <a:r>
                  <a:rPr lang="en-US" altLang="zh-CN" dirty="0" smtClean="0"/>
                  <a:t>)</a:t>
                </a:r>
                <a:r>
                  <a:rPr lang="zh-CN" altLang="en-US" dirty="0" smtClean="0"/>
                  <a:t> 都是已知的 </a:t>
                </a:r>
                <a:endParaRPr lang="en-US" altLang="zh-CN" dirty="0" smtClean="0"/>
              </a:p>
              <a:p>
                <a:pPr lvl="2"/>
                <a:r>
                  <a:rPr lang="en-US" altLang="zh-CN" dirty="0" smtClean="0"/>
                  <a:t>MLE: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max</a:t>
                </a:r>
                <a:r>
                  <a:rPr lang="zh-CN" altLang="en-US" dirty="0" smtClean="0"/>
                  <a:t> </a:t>
                </a:r>
                <a:r>
                  <a:rPr lang="en-US" altLang="zh-CN" smtClean="0"/>
                  <a:t>P(POS</a:t>
                </a:r>
                <a:r>
                  <a:rPr lang="en-US" altLang="zh-CN" smtClean="0"/>
                  <a:t>,</a:t>
                </a:r>
                <a:r>
                  <a:rPr lang="zh-CN" altLang="en-US" smtClean="0"/>
                  <a:t> </a:t>
                </a:r>
                <a:r>
                  <a:rPr lang="en-US" altLang="zh-CN" smtClean="0"/>
                  <a:t>sentence</a:t>
                </a:r>
                <a:r>
                  <a:rPr lang="en-US" altLang="zh-CN" dirty="0" smtClean="0"/>
                  <a:t>)</a:t>
                </a:r>
              </a:p>
              <a:p>
                <a:pPr lvl="1"/>
                <a:r>
                  <a:rPr lang="zh-CN" altLang="en-US" dirty="0" smtClean="0"/>
                  <a:t>非监督方法：</a:t>
                </a:r>
                <a:endParaRPr lang="en-US" altLang="zh-CN" dirty="0" smtClean="0"/>
              </a:p>
              <a:p>
                <a:pPr lvl="2"/>
                <a:r>
                  <a:rPr lang="zh-CN" altLang="en-US" dirty="0" smtClean="0"/>
                  <a:t>只有句子已知，并不知道对应的</a:t>
                </a:r>
                <a:r>
                  <a:rPr lang="en-US" altLang="zh-CN" dirty="0" smtClean="0"/>
                  <a:t>POS</a:t>
                </a:r>
                <a:r>
                  <a:rPr lang="zh-CN" altLang="en-US" dirty="0" smtClean="0"/>
                  <a:t>标注</a:t>
                </a:r>
                <a:endParaRPr lang="en-US" altLang="zh-CN" dirty="0" smtClean="0"/>
              </a:p>
              <a:p>
                <a:pPr lvl="2"/>
                <a:r>
                  <a:rPr lang="en-US" altLang="zh-CN" dirty="0" smtClean="0"/>
                  <a:t>max</a:t>
                </a:r>
                <a:r>
                  <a:rPr lang="zh-CN" alt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altLang="zh-CN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charset="0"/>
                          </a:rPr>
                          <m:t>𝑠𝑒𝑛𝑡𝑒𝑛𝑐𝑒</m:t>
                        </m:r>
                      </m:e>
                    </m:d>
                    <m:r>
                      <a:rPr lang="en-US" altLang="zh-CN" b="0" i="1" smtClean="0"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b="0" i="1" smtClean="0"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zh-CN" b="0" i="1" smtClean="0">
                            <a:latin typeface="Cambria Math" charset="0"/>
                          </a:rPr>
                          <m:t>𝑎</m:t>
                        </m:r>
                        <m:r>
                          <a:rPr lang="en-US" altLang="zh-CN" b="0" i="1" smtClean="0">
                            <a:latin typeface="Cambria Math" charset="0"/>
                          </a:rPr>
                          <m:t>𝑙𝑙</m:t>
                        </m:r>
                        <m:r>
                          <a:rPr lang="zh-CN" altLang="en-US" b="0" i="1" smtClean="0">
                            <a:latin typeface="Cambria Math" charset="0"/>
                          </a:rPr>
                          <m:t> </m:t>
                        </m:r>
                        <m:r>
                          <a:rPr lang="en-US" altLang="zh-CN" b="0" i="1" smtClean="0">
                            <a:latin typeface="Cambria Math" charset="0"/>
                          </a:rPr>
                          <m:t>𝑝𝑜𝑠𝑠𝑖𝑏𝑙𝑒</m:t>
                        </m:r>
                        <m:r>
                          <a:rPr lang="zh-CN" altLang="en-US" b="0" i="1" smtClean="0">
                            <a:latin typeface="Cambria Math" charset="0"/>
                          </a:rPr>
                          <m:t> </m:t>
                        </m:r>
                        <m:r>
                          <a:rPr lang="en-US" altLang="zh-CN" b="0" i="1" smtClean="0">
                            <a:latin typeface="Cambria Math" charset="0"/>
                          </a:rPr>
                          <m:t>𝑃𝑂𝑆</m:t>
                        </m:r>
                      </m:sub>
                      <m:sup/>
                      <m:e>
                        <m:r>
                          <a:rPr lang="en-US" altLang="zh-CN" b="0" i="1" smtClean="0">
                            <a:latin typeface="Cambria Math" charset="0"/>
                          </a:rPr>
                          <m:t>𝑝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charset="0"/>
                              </a:rPr>
                              <m:t>𝑠𝑒𝑛𝑡𝑒𝑛𝑐𝑒</m:t>
                            </m:r>
                          </m:e>
                          <m:e>
                            <m:r>
                              <a:rPr lang="en-US" altLang="zh-CN" b="0" i="1" smtClean="0">
                                <a:latin typeface="Cambria Math" charset="0"/>
                              </a:rPr>
                              <m:t>𝑃𝑂</m:t>
                            </m:r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altLang="zh-CN" b="0" i="1" smtClean="0">
                            <a:latin typeface="Cambria Math" charset="0"/>
                          </a:rPr>
                          <m:t>𝑃</m:t>
                        </m:r>
                        <m:r>
                          <a:rPr lang="en-US" altLang="zh-CN" b="0" i="1" smtClean="0">
                            <a:latin typeface="Cambria Math" charset="0"/>
                          </a:rPr>
                          <m:t>(</m:t>
                        </m:r>
                        <m:r>
                          <a:rPr lang="en-US" altLang="zh-CN" b="0" i="1" smtClean="0">
                            <a:latin typeface="Cambria Math" charset="0"/>
                          </a:rPr>
                          <m:t>𝑃𝑂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charset="0"/>
                          </a:rPr>
                          <m:t>)</m:t>
                        </m:r>
                      </m:e>
                    </m:nary>
                  </m:oMath>
                </a14:m>
                <a:endParaRPr lang="en-US" altLang="zh-CN" b="0" dirty="0" smtClean="0"/>
              </a:p>
              <a:p>
                <a:pPr lvl="2"/>
                <a:r>
                  <a:rPr lang="en-US" altLang="zh-CN" b="0" dirty="0" smtClean="0"/>
                  <a:t>EM</a:t>
                </a:r>
                <a:r>
                  <a:rPr lang="zh-CN" altLang="en-US" b="0" dirty="0" smtClean="0"/>
                  <a:t> 算法</a:t>
                </a:r>
                <a:endParaRPr lang="en-US" altLang="zh-CN" b="0" dirty="0" smtClean="0"/>
              </a:p>
              <a:p>
                <a:pPr lvl="2"/>
                <a:endParaRPr lang="en-US" altLang="zh-CN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601" t="-1693" b="-42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48C42D9C-043B-2845-980E-F80ADD88464F}" type="slidenum">
              <a:rPr lang="en-US" altLang="zh-CN" smtClean="0"/>
              <a:pPr/>
              <a:t>29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9209133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提纲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6738" y="1295400"/>
            <a:ext cx="8001000" cy="4678362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Seq2Seq</a:t>
            </a:r>
            <a:r>
              <a:rPr lang="zh-CN" altLang="en-US" dirty="0" smtClean="0"/>
              <a:t> 模型可视化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Word</a:t>
            </a:r>
            <a:r>
              <a:rPr lang="zh-CN" altLang="en-US" dirty="0" smtClean="0"/>
              <a:t> </a:t>
            </a:r>
            <a:r>
              <a:rPr lang="en-US" altLang="zh-CN" dirty="0"/>
              <a:t>Embedding</a:t>
            </a:r>
            <a:r>
              <a:rPr lang="zh-CN" altLang="en-US" dirty="0"/>
              <a:t> 可</a:t>
            </a:r>
            <a:r>
              <a:rPr lang="zh-CN" altLang="en-US" dirty="0" smtClean="0"/>
              <a:t>视化 </a:t>
            </a:r>
            <a:endParaRPr lang="en-US" altLang="zh-CN" dirty="0"/>
          </a:p>
          <a:p>
            <a:pPr lvl="1"/>
            <a:r>
              <a:rPr lang="en-US" altLang="zh-CN" dirty="0"/>
              <a:t>Attention</a:t>
            </a:r>
            <a:r>
              <a:rPr lang="zh-CN" altLang="en-US" dirty="0"/>
              <a:t> 可</a:t>
            </a:r>
            <a:r>
              <a:rPr lang="zh-CN" altLang="en-US" dirty="0" smtClean="0"/>
              <a:t>视化</a:t>
            </a:r>
            <a:endParaRPr lang="en-US" altLang="zh-CN" dirty="0" smtClean="0"/>
          </a:p>
          <a:p>
            <a:r>
              <a:rPr lang="zh-CN" altLang="en-US" dirty="0" smtClean="0"/>
              <a:t>自动机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(Weighted)</a:t>
            </a:r>
            <a:r>
              <a:rPr lang="zh-CN" altLang="en-US" dirty="0" smtClean="0"/>
              <a:t> </a:t>
            </a:r>
            <a:r>
              <a:rPr lang="en-US" altLang="zh-CN" dirty="0" smtClean="0"/>
              <a:t>Finite</a:t>
            </a:r>
            <a:r>
              <a:rPr lang="zh-CN" altLang="en-US" dirty="0" smtClean="0"/>
              <a:t> </a:t>
            </a:r>
            <a:r>
              <a:rPr lang="en-US" altLang="zh-CN" dirty="0" smtClean="0"/>
              <a:t>State</a:t>
            </a:r>
            <a:r>
              <a:rPr lang="zh-CN" altLang="en-US" dirty="0"/>
              <a:t> </a:t>
            </a:r>
            <a:r>
              <a:rPr lang="en-US" altLang="zh-CN" dirty="0" smtClean="0"/>
              <a:t>Acceptor</a:t>
            </a:r>
          </a:p>
          <a:p>
            <a:pPr lvl="1"/>
            <a:r>
              <a:rPr lang="en-US" altLang="zh-CN" dirty="0" smtClean="0"/>
              <a:t>(Weighted)</a:t>
            </a:r>
            <a:r>
              <a:rPr lang="zh-CN" altLang="en-US" dirty="0" smtClean="0"/>
              <a:t> </a:t>
            </a:r>
            <a:r>
              <a:rPr lang="en-US" altLang="zh-CN" dirty="0" smtClean="0"/>
              <a:t>Finite</a:t>
            </a:r>
            <a:r>
              <a:rPr lang="zh-CN" altLang="en-US" dirty="0" smtClean="0"/>
              <a:t> </a:t>
            </a:r>
            <a:r>
              <a:rPr lang="en-US" altLang="zh-CN" dirty="0" smtClean="0"/>
              <a:t>State</a:t>
            </a:r>
            <a:r>
              <a:rPr lang="zh-CN" altLang="en-US" dirty="0" smtClean="0"/>
              <a:t> </a:t>
            </a:r>
            <a:r>
              <a:rPr lang="en-US" altLang="zh-CN" dirty="0" smtClean="0"/>
              <a:t>Transducer</a:t>
            </a:r>
            <a:endParaRPr lang="en-US" altLang="zh-CN" dirty="0"/>
          </a:p>
          <a:p>
            <a:pPr lvl="1"/>
            <a:r>
              <a:rPr lang="en-US" altLang="zh-CN" dirty="0" smtClean="0"/>
              <a:t>Chinglish</a:t>
            </a:r>
            <a:r>
              <a:rPr lang="zh-CN" altLang="en-US" dirty="0" smtClean="0"/>
              <a:t> 生成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Noisy</a:t>
            </a:r>
            <a:r>
              <a:rPr lang="zh-CN" altLang="en-US" dirty="0" smtClean="0"/>
              <a:t> </a:t>
            </a:r>
            <a:r>
              <a:rPr lang="en-US" altLang="zh-CN" dirty="0" smtClean="0"/>
              <a:t>Channel</a:t>
            </a:r>
            <a:r>
              <a:rPr lang="zh-CN" altLang="en-US" dirty="0" smtClean="0"/>
              <a:t> </a:t>
            </a:r>
            <a:r>
              <a:rPr lang="en-US" altLang="zh-CN" dirty="0" smtClean="0"/>
              <a:t>Model</a:t>
            </a:r>
            <a:r>
              <a:rPr lang="zh-CN" altLang="en-US" dirty="0" smtClean="0"/>
              <a:t> </a:t>
            </a:r>
            <a:r>
              <a:rPr lang="en-US" altLang="zh-CN" dirty="0" smtClean="0"/>
              <a:t>&amp;</a:t>
            </a:r>
            <a:r>
              <a:rPr lang="zh-CN" altLang="en-US" dirty="0" smtClean="0"/>
              <a:t> </a:t>
            </a:r>
            <a:r>
              <a:rPr lang="en-US" altLang="zh-CN" dirty="0" smtClean="0"/>
              <a:t>HMM</a:t>
            </a:r>
          </a:p>
          <a:p>
            <a:pPr lvl="1"/>
            <a:r>
              <a:rPr lang="en-US" altLang="zh-CN" dirty="0" smtClean="0"/>
              <a:t>EM</a:t>
            </a:r>
            <a:r>
              <a:rPr lang="zh-CN" altLang="en-US" dirty="0" smtClean="0"/>
              <a:t> 算法</a:t>
            </a:r>
            <a:endParaRPr lang="en-US" altLang="zh-CN" dirty="0" smtClean="0"/>
          </a:p>
          <a:p>
            <a:pPr lvl="1"/>
            <a:endParaRPr lang="en-US" altLang="zh-CN" dirty="0"/>
          </a:p>
          <a:p>
            <a:endParaRPr lang="en-US" altLang="zh-CN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48C42D9C-043B-2845-980E-F80ADD88464F}" type="slidenum">
              <a:rPr lang="en-US" altLang="zh-CN" smtClean="0"/>
              <a:pPr/>
              <a:t>3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164757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Noisy</a:t>
            </a:r>
            <a:r>
              <a:rPr lang="zh-CN" altLang="en-US" dirty="0" smtClean="0"/>
              <a:t> </a:t>
            </a:r>
            <a:r>
              <a:rPr lang="en-US" altLang="zh-CN" dirty="0" smtClean="0"/>
              <a:t>Channel</a:t>
            </a:r>
            <a:r>
              <a:rPr lang="zh-CN" altLang="en-US" dirty="0" smtClean="0"/>
              <a:t> </a:t>
            </a:r>
            <a:r>
              <a:rPr lang="en-US" altLang="zh-CN" dirty="0" smtClean="0"/>
              <a:t>Model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altLang="zh-CN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charset="0"/>
                          </a:rPr>
                          <m:t>𝑠𝑒𝑛𝑡𝑒𝑛𝑐𝑒</m:t>
                        </m:r>
                      </m:e>
                    </m:d>
                    <m:r>
                      <a:rPr lang="en-US" altLang="zh-CN" i="1"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i="1"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zh-CN" i="1">
                            <a:latin typeface="Cambria Math" charset="0"/>
                          </a:rPr>
                          <m:t>𝑎</m:t>
                        </m:r>
                        <m:r>
                          <a:rPr lang="en-US" altLang="zh-CN" i="1">
                            <a:latin typeface="Cambria Math" charset="0"/>
                          </a:rPr>
                          <m:t>𝑙𝑙</m:t>
                        </m:r>
                        <m:r>
                          <a:rPr lang="zh-CN" altLang="en-US" i="1">
                            <a:latin typeface="Cambria Math" charset="0"/>
                          </a:rPr>
                          <m:t> </m:t>
                        </m:r>
                        <m:r>
                          <a:rPr lang="en-US" altLang="zh-CN" i="1">
                            <a:latin typeface="Cambria Math" charset="0"/>
                          </a:rPr>
                          <m:t>𝑝𝑜𝑠𝑠𝑖𝑏𝑙𝑒</m:t>
                        </m:r>
                        <m:r>
                          <a:rPr lang="zh-CN" altLang="en-US" i="1">
                            <a:latin typeface="Cambria Math" charset="0"/>
                          </a:rPr>
                          <m:t> </m:t>
                        </m:r>
                        <m:r>
                          <a:rPr lang="en-US" altLang="zh-CN" i="1">
                            <a:latin typeface="Cambria Math" charset="0"/>
                          </a:rPr>
                          <m:t>𝑃𝑂𝑆</m:t>
                        </m:r>
                      </m:sub>
                      <m:sup/>
                      <m:e>
                        <m:r>
                          <a:rPr lang="en-US" altLang="zh-CN" i="1">
                            <a:latin typeface="Cambria Math" charset="0"/>
                          </a:rPr>
                          <m:t>𝑝</m:t>
                        </m:r>
                        <m:d>
                          <m:dPr>
                            <m:ctrlPr>
                              <a:rPr lang="en-US" altLang="zh-CN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charset="0"/>
                              </a:rPr>
                              <m:t>𝑠𝑒𝑛𝑡𝑒𝑛𝑐𝑒</m:t>
                            </m:r>
                          </m:e>
                          <m:e>
                            <m:r>
                              <a:rPr lang="en-US" altLang="zh-CN" i="1">
                                <a:latin typeface="Cambria Math" charset="0"/>
                              </a:rPr>
                              <m:t>𝑃𝑂</m:t>
                            </m:r>
                            <m:sSub>
                              <m:sSubPr>
                                <m:ctrlPr>
                                  <a:rPr lang="en-US" altLang="zh-CN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altLang="zh-CN" i="1">
                            <a:latin typeface="Cambria Math" charset="0"/>
                          </a:rPr>
                          <m:t>𝑃</m:t>
                        </m:r>
                        <m:r>
                          <a:rPr lang="en-US" altLang="zh-CN" i="1">
                            <a:latin typeface="Cambria Math" charset="0"/>
                          </a:rPr>
                          <m:t>(</m:t>
                        </m:r>
                        <m:r>
                          <a:rPr lang="en-US" altLang="zh-CN" i="1">
                            <a:latin typeface="Cambria Math" charset="0"/>
                          </a:rPr>
                          <m:t>𝑃𝑂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i="1">
                            <a:latin typeface="Cambria Math" charset="0"/>
                          </a:rPr>
                          <m:t>)</m:t>
                        </m:r>
                      </m:e>
                    </m:nary>
                  </m:oMath>
                </a14:m>
                <a:endParaRPr lang="en-US" altLang="zh-CN" dirty="0" smtClean="0"/>
              </a:p>
              <a:p>
                <a:r>
                  <a:rPr lang="zh-CN" altLang="en-US" dirty="0" smtClean="0"/>
                  <a:t>生成故事</a:t>
                </a:r>
                <a:r>
                  <a:rPr lang="en-US" altLang="zh-CN" dirty="0" smtClean="0"/>
                  <a:t>(generative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story)</a:t>
                </a:r>
              </a:p>
              <a:p>
                <a:pPr lvl="1"/>
                <a:r>
                  <a:rPr lang="en-US" altLang="zh-CN" dirty="0" smtClean="0"/>
                  <a:t>Prior</a:t>
                </a:r>
                <a:r>
                  <a:rPr lang="zh-CN" altLang="en-US" dirty="0" smtClean="0"/>
                  <a:t> 先验</a:t>
                </a:r>
                <a:endParaRPr lang="en-US" altLang="zh-CN" dirty="0" smtClean="0"/>
              </a:p>
              <a:p>
                <a:pPr lvl="2"/>
                <a:r>
                  <a:rPr lang="zh-CN" altLang="en-US" dirty="0" smtClean="0"/>
                  <a:t>根据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altLang="zh-CN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charset="0"/>
                          </a:rPr>
                          <m:t>𝑃𝑂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dirty="0" smtClean="0"/>
                  <a:t>生成最可能的满足语法的词性序列</a:t>
                </a:r>
              </a:p>
              <a:p>
                <a:pPr lvl="1"/>
                <a:r>
                  <a:rPr lang="en-US" altLang="zh-CN" dirty="0" smtClean="0"/>
                  <a:t>Likelihood</a:t>
                </a:r>
                <a:r>
                  <a:rPr lang="zh-CN" altLang="en-US" dirty="0" smtClean="0"/>
                  <a:t> 似然概率 </a:t>
                </a:r>
                <a:r>
                  <a:rPr lang="en-US" altLang="zh-CN" dirty="0" smtClean="0"/>
                  <a:t>/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noisy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channel</a:t>
                </a:r>
              </a:p>
              <a:p>
                <a:pPr lvl="2"/>
                <a:r>
                  <a:rPr lang="zh-CN" altLang="en-US" dirty="0" smtClean="0"/>
                  <a:t>将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charset="0"/>
                          </a:rPr>
                          <m:t>𝑃𝑂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dirty="0" smtClean="0"/>
                  <a:t>中的词性一一替换成单词</a:t>
                </a:r>
                <a:endParaRPr lang="en-US" altLang="zh-CN" dirty="0" smtClean="0"/>
              </a:p>
            </p:txBody>
          </p:sp>
        </mc:Choice>
        <mc:Fallback xmlns="">
          <p:sp>
            <p:nvSpPr>
              <p:cNvPr id="6" name="Content Placehold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6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48C42D9C-043B-2845-980E-F80ADD88464F}" type="slidenum">
              <a:rPr lang="en-US" altLang="zh-CN" smtClean="0"/>
              <a:pPr/>
              <a:t>30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2109876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Noisy</a:t>
            </a:r>
            <a:r>
              <a:rPr lang="zh-CN" altLang="en-US" dirty="0" smtClean="0"/>
              <a:t> </a:t>
            </a:r>
            <a:r>
              <a:rPr lang="en-US" altLang="zh-CN" dirty="0" smtClean="0"/>
              <a:t>Channel</a:t>
            </a:r>
            <a:r>
              <a:rPr lang="zh-CN" altLang="en-US" dirty="0" smtClean="0"/>
              <a:t> </a:t>
            </a:r>
            <a:r>
              <a:rPr lang="en-US" altLang="zh-CN" dirty="0" smtClean="0"/>
              <a:t>Model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 smtClean="0"/>
                  <a:t>生成故事</a:t>
                </a:r>
                <a:r>
                  <a:rPr lang="en-US" altLang="zh-CN" dirty="0" smtClean="0"/>
                  <a:t>(generative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story)</a:t>
                </a:r>
              </a:p>
              <a:p>
                <a:pPr lvl="1"/>
                <a:r>
                  <a:rPr lang="en-US" altLang="zh-CN" dirty="0" smtClean="0"/>
                  <a:t>Prior</a:t>
                </a:r>
                <a:r>
                  <a:rPr lang="zh-CN" altLang="en-US" dirty="0" smtClean="0"/>
                  <a:t> 先验</a:t>
                </a:r>
                <a:endParaRPr lang="en-US" altLang="zh-CN" dirty="0" smtClean="0"/>
              </a:p>
              <a:p>
                <a:pPr lvl="2"/>
                <a:r>
                  <a:rPr lang="zh-CN" altLang="en-US" dirty="0" smtClean="0"/>
                  <a:t>根据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altLang="zh-CN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charset="0"/>
                          </a:rPr>
                          <m:t>𝑃𝑂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dirty="0" smtClean="0"/>
                  <a:t>生成最可能的满足语法的词性序列</a:t>
                </a:r>
                <a:endParaRPr lang="en-US" altLang="zh-CN" dirty="0" smtClean="0"/>
              </a:p>
              <a:p>
                <a:pPr lvl="2"/>
                <a:r>
                  <a:rPr lang="zh-CN" altLang="en-US" dirty="0" smtClean="0"/>
                  <a:t>用</a:t>
                </a:r>
                <a:r>
                  <a:rPr lang="en-US" altLang="zh-CN" dirty="0" smtClean="0"/>
                  <a:t>bigram</a:t>
                </a:r>
                <a:r>
                  <a:rPr lang="zh-CN" altLang="en-US" dirty="0" smtClean="0"/>
                  <a:t>模型来表示先验 </a:t>
                </a:r>
                <a:r>
                  <a:rPr lang="en-US" altLang="zh-CN" dirty="0" smtClean="0"/>
                  <a:t>--&gt;</a:t>
                </a:r>
                <a:r>
                  <a:rPr lang="zh-CN" altLang="en-US" dirty="0" smtClean="0"/>
                  <a:t> 用一个</a:t>
                </a:r>
                <a:r>
                  <a:rPr lang="en-US" altLang="zh-CN" dirty="0" smtClean="0"/>
                  <a:t>FSA</a:t>
                </a:r>
                <a:r>
                  <a:rPr lang="zh-CN" altLang="en-US" dirty="0" smtClean="0"/>
                  <a:t>来表示</a:t>
                </a:r>
                <a:endParaRPr lang="en-US" altLang="zh-CN" dirty="0" smtClean="0"/>
              </a:p>
              <a:p>
                <a:pPr lvl="2"/>
                <a:r>
                  <a:rPr lang="en-US" altLang="zh-CN" dirty="0" err="1" smtClean="0"/>
                  <a:t>tagging.fsa</a:t>
                </a:r>
                <a:endParaRPr lang="en-US" altLang="zh-CN" dirty="0" smtClean="0"/>
              </a:p>
              <a:p>
                <a:pPr lvl="2"/>
                <a:endParaRPr lang="en-US" altLang="zh-CN" dirty="0" smtClean="0"/>
              </a:p>
            </p:txBody>
          </p:sp>
        </mc:Choice>
        <mc:Fallback xmlns="">
          <p:sp>
            <p:nvSpPr>
              <p:cNvPr id="6" name="Content Placehold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601" t="-19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48C42D9C-043B-2845-980E-F80ADD88464F}" type="slidenum">
              <a:rPr lang="en-US" altLang="zh-CN" smtClean="0"/>
              <a:pPr/>
              <a:t>31</a:t>
            </a:fld>
            <a:endParaRPr lang="en-US" altLang="zh-CN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19953" t="12223" r="15660" b="53333"/>
          <a:stretch/>
        </p:blipFill>
        <p:spPr>
          <a:xfrm>
            <a:off x="2514600" y="3720253"/>
            <a:ext cx="3276600" cy="2257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5452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Noisy</a:t>
            </a:r>
            <a:r>
              <a:rPr lang="zh-CN" altLang="en-US" dirty="0" smtClean="0"/>
              <a:t> </a:t>
            </a:r>
            <a:r>
              <a:rPr lang="en-US" altLang="zh-CN" dirty="0" smtClean="0"/>
              <a:t>Channel</a:t>
            </a:r>
            <a:r>
              <a:rPr lang="zh-CN" altLang="en-US" dirty="0" smtClean="0"/>
              <a:t> </a:t>
            </a:r>
            <a:r>
              <a:rPr lang="en-US" altLang="zh-CN" dirty="0" smtClean="0"/>
              <a:t>Model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 smtClean="0"/>
                  <a:t>生成故事</a:t>
                </a:r>
                <a:r>
                  <a:rPr lang="en-US" altLang="zh-CN" dirty="0" smtClean="0"/>
                  <a:t>(generative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story)</a:t>
                </a:r>
              </a:p>
              <a:p>
                <a:pPr lvl="1"/>
                <a:r>
                  <a:rPr lang="en-US" altLang="zh-CN" dirty="0"/>
                  <a:t>Likelihood</a:t>
                </a:r>
                <a:r>
                  <a:rPr lang="zh-CN" altLang="en-US" dirty="0"/>
                  <a:t> 似然概率 </a:t>
                </a:r>
                <a:r>
                  <a:rPr lang="en-US" altLang="zh-CN" dirty="0"/>
                  <a:t>/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noisy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channel</a:t>
                </a:r>
              </a:p>
              <a:p>
                <a:pPr lvl="2"/>
                <a:r>
                  <a:rPr lang="zh-CN" altLang="en-US" dirty="0"/>
                  <a:t>将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charset="0"/>
                          </a:rPr>
                          <m:t>𝑃𝑂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dirty="0"/>
                  <a:t>中的词性一一替换成</a:t>
                </a:r>
                <a:r>
                  <a:rPr lang="zh-CN" altLang="en-US" dirty="0" smtClean="0"/>
                  <a:t>单词</a:t>
                </a:r>
                <a:endParaRPr lang="en-US" altLang="zh-CN" dirty="0" smtClean="0"/>
              </a:p>
              <a:p>
                <a:pPr lvl="2"/>
                <a:r>
                  <a:rPr lang="en-US" altLang="zh-CN" dirty="0" err="1" smtClean="0"/>
                  <a:t>tagging.fst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6" name="Content Placehold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601" t="-19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48C42D9C-043B-2845-980E-F80ADD88464F}" type="slidenum">
              <a:rPr lang="en-US" altLang="zh-CN" smtClean="0"/>
              <a:pPr/>
              <a:t>32</a:t>
            </a:fld>
            <a:endParaRPr lang="en-US" altLang="zh-CN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20462" t="46605" r="34467" b="31396"/>
          <a:stretch/>
        </p:blipFill>
        <p:spPr>
          <a:xfrm>
            <a:off x="2438400" y="3616326"/>
            <a:ext cx="3823706" cy="2403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4185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Noisy</a:t>
            </a:r>
            <a:r>
              <a:rPr lang="zh-CN" altLang="en-US" dirty="0"/>
              <a:t> </a:t>
            </a:r>
            <a:r>
              <a:rPr lang="en-US" altLang="zh-CN" dirty="0"/>
              <a:t>Channel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将</a:t>
            </a:r>
            <a:r>
              <a:rPr lang="en-US" altLang="zh-CN" dirty="0" err="1" smtClean="0"/>
              <a:t>tagging.fsa</a:t>
            </a:r>
            <a:r>
              <a:rPr lang="zh-CN" altLang="en-US" dirty="0" smtClean="0"/>
              <a:t>和</a:t>
            </a:r>
            <a:r>
              <a:rPr lang="en-US" altLang="zh-CN" dirty="0" err="1" smtClean="0"/>
              <a:t>tagging.fst</a:t>
            </a:r>
            <a:r>
              <a:rPr lang="zh-CN" altLang="en-US" dirty="0" smtClean="0"/>
              <a:t>串联起来，就构成了</a:t>
            </a:r>
            <a:r>
              <a:rPr lang="en-US" altLang="zh-CN" dirty="0" smtClean="0"/>
              <a:t>noisy</a:t>
            </a:r>
            <a:r>
              <a:rPr lang="zh-CN" altLang="en-US" dirty="0" smtClean="0"/>
              <a:t> </a:t>
            </a:r>
            <a:r>
              <a:rPr lang="en-US" altLang="zh-CN" dirty="0" smtClean="0"/>
              <a:t>channel</a:t>
            </a:r>
            <a:r>
              <a:rPr lang="zh-CN" altLang="en-US" dirty="0" smtClean="0"/>
              <a:t> </a:t>
            </a:r>
            <a:r>
              <a:rPr lang="en-US" altLang="zh-CN" dirty="0" smtClean="0"/>
              <a:t>model</a:t>
            </a:r>
            <a:r>
              <a:rPr lang="zh-CN" altLang="en-US" dirty="0" smtClean="0"/>
              <a:t> </a:t>
            </a:r>
            <a:endParaRPr lang="en-US" altLang="zh-CN" dirty="0" smtClean="0"/>
          </a:p>
          <a:p>
            <a:r>
              <a:rPr lang="zh-CN" altLang="en-US" dirty="0" smtClean="0"/>
              <a:t>如何估算</a:t>
            </a:r>
            <a:r>
              <a:rPr lang="en-US" altLang="zh-CN" dirty="0" err="1" smtClean="0"/>
              <a:t>tagging.fsa</a:t>
            </a:r>
            <a:r>
              <a:rPr lang="zh-CN" altLang="en-US" dirty="0" smtClean="0"/>
              <a:t>和</a:t>
            </a:r>
            <a:r>
              <a:rPr lang="en-US" altLang="zh-CN" dirty="0" err="1" smtClean="0"/>
              <a:t>tagging.fst</a:t>
            </a:r>
            <a:r>
              <a:rPr lang="zh-CN" altLang="en-US" dirty="0" smtClean="0"/>
              <a:t>中的参数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利用训练数据 </a:t>
            </a:r>
            <a:r>
              <a:rPr lang="en-US" altLang="zh-CN" dirty="0" err="1" smtClean="0"/>
              <a:t>tagging.data</a:t>
            </a:r>
            <a:r>
              <a:rPr lang="zh-CN" altLang="en-US" dirty="0" smtClean="0"/>
              <a:t> </a:t>
            </a:r>
            <a:r>
              <a:rPr lang="en-US" altLang="zh-CN" dirty="0" smtClean="0"/>
              <a:t>(</a:t>
            </a:r>
            <a:r>
              <a:rPr lang="zh-CN" altLang="en-US" dirty="0" smtClean="0"/>
              <a:t>只包含有句子</a:t>
            </a:r>
            <a:r>
              <a:rPr lang="en-US" altLang="zh-CN" dirty="0" smtClean="0"/>
              <a:t>)</a:t>
            </a:r>
          </a:p>
          <a:p>
            <a:pPr lvl="1"/>
            <a:r>
              <a:rPr lang="en-US" altLang="zh-CN" dirty="0" err="1" smtClean="0"/>
              <a:t>carmel</a:t>
            </a:r>
            <a:r>
              <a:rPr lang="zh-CN" altLang="en-US" dirty="0" smtClean="0"/>
              <a:t> 可以调用</a:t>
            </a:r>
            <a:r>
              <a:rPr lang="en-US" altLang="zh-CN" dirty="0" err="1" smtClean="0"/>
              <a:t>Em</a:t>
            </a:r>
            <a:r>
              <a:rPr lang="zh-CN" altLang="en-US" dirty="0" smtClean="0"/>
              <a:t>算法对其进行训练</a:t>
            </a:r>
            <a:endParaRPr lang="en-US" altLang="zh-CN" dirty="0" smtClean="0"/>
          </a:p>
          <a:p>
            <a:pPr lvl="1"/>
            <a:r>
              <a:rPr lang="en-US" altLang="zh-CN" dirty="0" err="1" smtClean="0">
                <a:solidFill>
                  <a:srgbClr val="FF0000"/>
                </a:solidFill>
              </a:rPr>
              <a:t>carmel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rgbClr val="FF0000"/>
                </a:solidFill>
              </a:rPr>
              <a:t>--train-cascade -HJ </a:t>
            </a:r>
            <a:r>
              <a:rPr lang="en-US" dirty="0" err="1">
                <a:solidFill>
                  <a:srgbClr val="FF0000"/>
                </a:solidFill>
              </a:rPr>
              <a:t>tagging.data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tagging.fsa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tagging.fst</a:t>
            </a:r>
            <a:endParaRPr lang="en-US" dirty="0" smtClean="0">
              <a:solidFill>
                <a:srgbClr val="FF0000"/>
              </a:solidFill>
            </a:endParaRPr>
          </a:p>
          <a:p>
            <a:r>
              <a:rPr lang="zh-CN" altLang="en-US" dirty="0" smtClean="0"/>
              <a:t>使用</a:t>
            </a:r>
            <a:r>
              <a:rPr lang="en-US" altLang="zh-CN" dirty="0" smtClean="0"/>
              <a:t>Viterbi</a:t>
            </a:r>
            <a:r>
              <a:rPr lang="zh-CN" altLang="en-US" dirty="0" smtClean="0"/>
              <a:t>算法来得到最佳</a:t>
            </a:r>
            <a:r>
              <a:rPr lang="en-US" altLang="zh-CN" dirty="0" smtClean="0"/>
              <a:t>POS</a:t>
            </a:r>
            <a:r>
              <a:rPr lang="zh-CN" altLang="en-US" dirty="0" smtClean="0"/>
              <a:t>序列</a:t>
            </a:r>
            <a:endParaRPr lang="en-US" altLang="zh-CN" dirty="0" smtClean="0"/>
          </a:p>
          <a:p>
            <a:pPr lvl="1"/>
            <a:r>
              <a:rPr lang="en-US" dirty="0"/>
              <a:t>echo '"I" "like" "you" "."' | $CARMEL -</a:t>
            </a:r>
            <a:r>
              <a:rPr lang="en-US" dirty="0" err="1"/>
              <a:t>qbsriWIEk</a:t>
            </a:r>
            <a:r>
              <a:rPr lang="en-US" dirty="0"/>
              <a:t> 1 </a:t>
            </a:r>
            <a:r>
              <a:rPr lang="en-US" dirty="0" err="1"/>
              <a:t>tagging.fsa.trained.noe</a:t>
            </a:r>
            <a:r>
              <a:rPr lang="en-US" dirty="0"/>
              <a:t> </a:t>
            </a:r>
            <a:r>
              <a:rPr lang="en-US" dirty="0" err="1"/>
              <a:t>tagging.fst.trained</a:t>
            </a: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48C42D9C-043B-2845-980E-F80ADD88464F}" type="slidenum">
              <a:rPr lang="en-US" altLang="zh-CN" smtClean="0"/>
              <a:pPr/>
              <a:t>33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7529026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Noisy</a:t>
            </a:r>
            <a:r>
              <a:rPr lang="zh-CN" altLang="en-US" dirty="0"/>
              <a:t> </a:t>
            </a:r>
            <a:r>
              <a:rPr lang="en-US" altLang="zh-CN" dirty="0"/>
              <a:t>Channel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Hidden</a:t>
            </a:r>
            <a:r>
              <a:rPr lang="zh-CN" altLang="en-US" dirty="0" smtClean="0"/>
              <a:t> </a:t>
            </a:r>
            <a:r>
              <a:rPr lang="en-US" altLang="zh-CN" dirty="0" smtClean="0"/>
              <a:t>Markov</a:t>
            </a:r>
            <a:r>
              <a:rPr lang="zh-CN" altLang="en-US" dirty="0" smtClean="0"/>
              <a:t> </a:t>
            </a:r>
            <a:r>
              <a:rPr lang="en-US" altLang="zh-CN" dirty="0" smtClean="0"/>
              <a:t>Model</a:t>
            </a:r>
          </a:p>
          <a:p>
            <a:pPr lvl="1"/>
            <a:r>
              <a:rPr lang="zh-CN" altLang="en-US" dirty="0" smtClean="0"/>
              <a:t>状态转移概率 </a:t>
            </a:r>
            <a:r>
              <a:rPr lang="en-US" altLang="zh-CN" dirty="0" smtClean="0"/>
              <a:t>==</a:t>
            </a:r>
            <a:r>
              <a:rPr lang="zh-CN" altLang="en-US" dirty="0" smtClean="0"/>
              <a:t> </a:t>
            </a:r>
            <a:r>
              <a:rPr lang="en-US" altLang="zh-CN" dirty="0" smtClean="0"/>
              <a:t>FSA</a:t>
            </a:r>
          </a:p>
          <a:p>
            <a:pPr lvl="1"/>
            <a:r>
              <a:rPr lang="zh-CN" altLang="en-US" dirty="0" smtClean="0"/>
              <a:t>输出概率 </a:t>
            </a:r>
            <a:r>
              <a:rPr lang="en-US" altLang="zh-CN" dirty="0" smtClean="0"/>
              <a:t>==</a:t>
            </a:r>
            <a:r>
              <a:rPr lang="zh-CN" altLang="en-US" dirty="0" smtClean="0"/>
              <a:t> </a:t>
            </a:r>
            <a:r>
              <a:rPr lang="en-US" altLang="zh-CN" dirty="0" smtClean="0"/>
              <a:t>FST</a:t>
            </a:r>
            <a:endParaRPr lang="en-US" altLang="zh-CN" dirty="0"/>
          </a:p>
          <a:p>
            <a:pPr lvl="1"/>
            <a:r>
              <a:rPr lang="en-US" altLang="zh-CN" dirty="0" smtClean="0"/>
              <a:t>HMM</a:t>
            </a:r>
            <a:r>
              <a:rPr lang="zh-CN" altLang="en-US" dirty="0" smtClean="0"/>
              <a:t> </a:t>
            </a:r>
            <a:r>
              <a:rPr lang="en-US" altLang="zh-CN" dirty="0" smtClean="0"/>
              <a:t>==</a:t>
            </a:r>
            <a:r>
              <a:rPr lang="zh-CN" altLang="en-US" dirty="0" smtClean="0"/>
              <a:t> </a:t>
            </a:r>
            <a:r>
              <a:rPr lang="en-US" altLang="zh-CN" dirty="0" smtClean="0"/>
              <a:t>FSA</a:t>
            </a:r>
            <a:r>
              <a:rPr lang="zh-CN" altLang="en-US" dirty="0" smtClean="0"/>
              <a:t> </a:t>
            </a:r>
            <a:r>
              <a:rPr lang="en-US" altLang="zh-CN" dirty="0" smtClean="0"/>
              <a:t>+</a:t>
            </a:r>
            <a:r>
              <a:rPr lang="zh-CN" altLang="en-US" dirty="0" smtClean="0"/>
              <a:t> </a:t>
            </a:r>
            <a:r>
              <a:rPr lang="en-US" altLang="zh-CN" dirty="0" smtClean="0"/>
              <a:t>FST</a:t>
            </a:r>
            <a:r>
              <a:rPr lang="zh-CN" altLang="en-US" dirty="0" smtClean="0"/>
              <a:t> </a:t>
            </a: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48C42D9C-043B-2845-980E-F80ADD88464F}" type="slidenum">
              <a:rPr lang="en-US" altLang="zh-CN" smtClean="0"/>
              <a:pPr/>
              <a:t>34</a:t>
            </a:fld>
            <a:endParaRPr lang="en-US" altLang="zh-C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3505200"/>
            <a:ext cx="5481320" cy="2222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9492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Noisy</a:t>
            </a:r>
            <a:r>
              <a:rPr lang="zh-CN" altLang="en-US" dirty="0"/>
              <a:t> </a:t>
            </a:r>
            <a:r>
              <a:rPr lang="en-US" altLang="zh-CN" dirty="0"/>
              <a:t>Channel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Noisy</a:t>
            </a:r>
            <a:r>
              <a:rPr lang="zh-CN" altLang="en-US" dirty="0" smtClean="0"/>
              <a:t> </a:t>
            </a:r>
            <a:r>
              <a:rPr lang="en-US" altLang="zh-CN" dirty="0" smtClean="0"/>
              <a:t>Channel</a:t>
            </a:r>
            <a:r>
              <a:rPr lang="zh-CN" altLang="en-US" dirty="0" smtClean="0"/>
              <a:t> </a:t>
            </a:r>
            <a:r>
              <a:rPr lang="en-US" altLang="zh-CN" dirty="0" smtClean="0"/>
              <a:t>Model</a:t>
            </a:r>
            <a:r>
              <a:rPr lang="zh-CN" altLang="en-US" dirty="0" smtClean="0"/>
              <a:t>和</a:t>
            </a:r>
            <a:r>
              <a:rPr lang="en-US" altLang="zh-CN" dirty="0" smtClean="0"/>
              <a:t>HMM</a:t>
            </a:r>
          </a:p>
          <a:p>
            <a:pPr lvl="1"/>
            <a:r>
              <a:rPr lang="zh-CN" altLang="en-US" dirty="0" smtClean="0"/>
              <a:t>统一用</a:t>
            </a:r>
            <a:r>
              <a:rPr lang="en-US" altLang="zh-CN" dirty="0" smtClean="0"/>
              <a:t>lattice</a:t>
            </a:r>
            <a:r>
              <a:rPr lang="zh-CN" altLang="en-US" dirty="0" smtClean="0"/>
              <a:t>来表示</a:t>
            </a: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48C42D9C-043B-2845-980E-F80ADD88464F}" type="slidenum">
              <a:rPr lang="en-US" altLang="zh-CN" smtClean="0"/>
              <a:pPr/>
              <a:t>35</a:t>
            </a:fld>
            <a:endParaRPr lang="en-US" altLang="zh-CN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575" y="2514600"/>
            <a:ext cx="7569200" cy="309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7173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3"/>
          <p:cNvSpPr>
            <a:spLocks noChangeArrowheads="1"/>
          </p:cNvSpPr>
          <p:nvPr/>
        </p:nvSpPr>
        <p:spPr bwMode="auto">
          <a:xfrm>
            <a:off x="755650" y="981075"/>
            <a:ext cx="7632700" cy="2735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Verdana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宋体" charset="-122"/>
              </a:defRPr>
            </a:lvl9pPr>
          </a:lstStyle>
          <a:p>
            <a:pPr algn="ctr" eaLnBrk="1" hangingPunct="1">
              <a:spcBef>
                <a:spcPts val="1200"/>
              </a:spcBef>
            </a:pPr>
            <a:r>
              <a:rPr lang="zh-CN" altLang="en-US" sz="2800">
                <a:solidFill>
                  <a:srgbClr val="00B0F0"/>
                </a:solidFill>
                <a:latin typeface="微软雅黑" charset="-122"/>
                <a:ea typeface="微软雅黑" charset="-122"/>
              </a:rPr>
              <a:t>小象学院：互联网新技术在线教育领航者</a:t>
            </a:r>
            <a:endParaRPr lang="en-US" altLang="zh-CN" sz="2800">
              <a:ea typeface="黑体" charset="-122"/>
            </a:endParaRPr>
          </a:p>
          <a:p>
            <a:pPr lvl="1" eaLnBrk="1" hangingPunct="1">
              <a:spcBef>
                <a:spcPts val="1200"/>
              </a:spcBef>
              <a:buFontTx/>
              <a:buChar char="–"/>
            </a:pPr>
            <a:r>
              <a:rPr lang="zh-CN" altLang="en-US" sz="2400">
                <a:ea typeface="黑体" charset="-122"/>
              </a:rPr>
              <a:t>微信公众号：大数据分析挖掘</a:t>
            </a:r>
            <a:endParaRPr lang="zh-CN" altLang="zh-CN" sz="2400">
              <a:ea typeface="黑体" charset="-122"/>
            </a:endParaRPr>
          </a:p>
          <a:p>
            <a:pPr lvl="1" eaLnBrk="1" hangingPunct="1">
              <a:spcBef>
                <a:spcPts val="1200"/>
              </a:spcBef>
              <a:buFontTx/>
              <a:buChar char="–"/>
            </a:pPr>
            <a:r>
              <a:rPr lang="zh-CN" altLang="en-US" sz="2400">
                <a:ea typeface="黑体" charset="-122"/>
              </a:rPr>
              <a:t>新浪微博：</a:t>
            </a:r>
            <a:r>
              <a:rPr lang="en-US" altLang="zh-CN" sz="2400">
                <a:ea typeface="黑体" charset="-122"/>
              </a:rPr>
              <a:t>ChinaHadoop   </a:t>
            </a:r>
          </a:p>
        </p:txBody>
      </p:sp>
      <p:pic>
        <p:nvPicPr>
          <p:cNvPr id="9219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3716338"/>
            <a:ext cx="7527925" cy="2305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0" name="文本框 1"/>
          <p:cNvSpPr txBox="1">
            <a:spLocks noChangeArrowheads="1"/>
          </p:cNvSpPr>
          <p:nvPr/>
        </p:nvSpPr>
        <p:spPr bwMode="auto">
          <a:xfrm>
            <a:off x="468313" y="188913"/>
            <a:ext cx="2808287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宋体" charset="-122"/>
              </a:defRPr>
            </a:lvl9pPr>
          </a:lstStyle>
          <a:p>
            <a:pPr eaLnBrk="1" hangingPunct="1"/>
            <a:r>
              <a:rPr lang="zh-CN" altLang="en-US" sz="3200">
                <a:latin typeface="Times New Roman" charset="0"/>
                <a:ea typeface="黑体" charset="-122"/>
              </a:rPr>
              <a:t>联系我们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Seq2Seq</a:t>
            </a:r>
            <a:r>
              <a:rPr lang="zh-CN" altLang="en-US" dirty="0" smtClean="0"/>
              <a:t> 模型可视化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 smtClean="0"/>
                  <a:t>Word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Embedding</a:t>
                </a:r>
                <a:r>
                  <a:rPr lang="zh-CN" altLang="en-US" dirty="0" smtClean="0"/>
                  <a:t> 可视化</a:t>
                </a:r>
                <a:endParaRPr lang="en-US" altLang="zh-CN" dirty="0" smtClean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charset="0"/>
                      </a:rPr>
                      <m:t>,</m:t>
                    </m:r>
                    <m:r>
                      <a:rPr lang="zh-CN" altLang="en-US" b="0" i="1" smtClean="0">
                        <a:latin typeface="Cambria Math" charset="0"/>
                      </a:rPr>
                      <m:t> </m:t>
                    </m:r>
                    <m:r>
                      <a:rPr lang="en-US" altLang="zh-CN" b="0" i="1" smtClean="0">
                        <a:latin typeface="Cambria Math" charset="0"/>
                      </a:rPr>
                      <m:t>…,</m:t>
                    </m:r>
                    <m:r>
                      <a:rPr lang="zh-CN" altLang="en-US" b="0" i="1" smtClean="0">
                        <a:latin typeface="Cambria Math" charset="0"/>
                      </a:rPr>
                      <m:t> 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altLang="zh-CN" b="0" i="1" smtClean="0">
                        <a:latin typeface="Cambria Math" charset="0"/>
                      </a:rPr>
                      <m:t>;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zh-CN" altLang="en-US" b="0" i="1" smtClean="0">
                            <a:latin typeface="Cambria Math" charset="0"/>
                          </a:rPr>
                          <m:t> </m:t>
                        </m:r>
                        <m:r>
                          <a:rPr lang="en-US" altLang="zh-CN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 smtClean="0">
                        <a:latin typeface="Cambria Math" charset="0"/>
                      </a:rPr>
                      <m:t>∈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charset="0"/>
                          </a:rPr>
                          <m:t>𝑅</m:t>
                        </m:r>
                      </m:e>
                      <m:sup>
                        <m:r>
                          <a:rPr lang="en-US" altLang="zh-CN" b="0" i="1" smtClean="0">
                            <a:latin typeface="Cambria Math" charset="0"/>
                          </a:rPr>
                          <m:t>𝑑</m:t>
                        </m:r>
                      </m:sup>
                    </m:sSup>
                  </m:oMath>
                </a14:m>
                <a:endParaRPr lang="en-US" altLang="zh-CN" dirty="0" smtClean="0"/>
              </a:p>
              <a:p>
                <a:pPr lvl="2"/>
                <a:r>
                  <a:rPr lang="zh-CN" altLang="en-US" dirty="0" smtClean="0"/>
                  <a:t>人可以直接观察的维度：</a:t>
                </a:r>
                <a:r>
                  <a:rPr lang="en-US" altLang="zh-CN" dirty="0" smtClean="0"/>
                  <a:t>2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or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3</a:t>
                </a:r>
              </a:p>
              <a:p>
                <a:pPr lvl="2"/>
                <a:r>
                  <a:rPr lang="zh-CN" altLang="en-US" dirty="0" smtClean="0"/>
                  <a:t>降维；保留相似性</a:t>
                </a:r>
                <a:endParaRPr lang="en-US" altLang="zh-CN" dirty="0" smtClean="0"/>
              </a:p>
              <a:p>
                <a:pPr lvl="1"/>
                <a:endParaRPr lang="en-US" altLang="zh-CN" dirty="0" smtClean="0"/>
              </a:p>
              <a:p>
                <a:pPr lvl="1"/>
                <a:r>
                  <a:rPr lang="en-US" altLang="zh-CN" dirty="0" smtClean="0"/>
                  <a:t>PCA:</a:t>
                </a:r>
                <a:r>
                  <a:rPr lang="zh-CN" altLang="en-US" dirty="0" smtClean="0"/>
                  <a:t> </a:t>
                </a:r>
                <a:r>
                  <a:rPr lang="en-US" dirty="0"/>
                  <a:t>Principal component </a:t>
                </a:r>
                <a:r>
                  <a:rPr lang="en-US" dirty="0" smtClean="0"/>
                  <a:t>analysis</a:t>
                </a:r>
              </a:p>
              <a:p>
                <a:pPr lvl="1"/>
                <a:r>
                  <a:rPr lang="en-US" altLang="zh-CN" dirty="0" smtClean="0"/>
                  <a:t>t-SNE:</a:t>
                </a:r>
                <a:r>
                  <a:rPr lang="zh-CN" altLang="en-US" dirty="0"/>
                  <a:t> </a:t>
                </a:r>
                <a:r>
                  <a:rPr lang="en-US" dirty="0" smtClean="0"/>
                  <a:t>t-Distributed </a:t>
                </a:r>
                <a:r>
                  <a:rPr lang="en-US" dirty="0"/>
                  <a:t>Stochastic Neighbor Embedding</a:t>
                </a:r>
                <a:endParaRPr lang="en-US" dirty="0" smtClean="0"/>
              </a:p>
              <a:p>
                <a:pPr lvl="1"/>
                <a:endParaRPr lang="en-US" altLang="zh-CN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601" t="-19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48C42D9C-043B-2845-980E-F80ADD88464F}" type="slidenum">
              <a:rPr lang="en-US" altLang="zh-CN" smtClean="0"/>
              <a:pPr/>
              <a:t>4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9844095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Seq2Seq</a:t>
            </a:r>
            <a:r>
              <a:rPr lang="zh-CN" altLang="en-US" dirty="0" smtClean="0"/>
              <a:t> 模型可视化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 smtClean="0"/>
                  <a:t>PCA: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Principal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Component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Analysis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charset="0"/>
                      </a:rPr>
                      <m:t>,</m:t>
                    </m:r>
                    <m:r>
                      <a:rPr lang="zh-CN" altLang="en-US" i="1">
                        <a:latin typeface="Cambria Math" charset="0"/>
                      </a:rPr>
                      <m:t> </m:t>
                    </m:r>
                    <m:r>
                      <a:rPr lang="en-US" altLang="zh-CN" i="1">
                        <a:latin typeface="Cambria Math" charset="0"/>
                      </a:rPr>
                      <m:t>…,</m:t>
                    </m:r>
                    <m:r>
                      <a:rPr lang="zh-CN" altLang="en-US" i="1">
                        <a:latin typeface="Cambria Math" charset="0"/>
                      </a:rPr>
                      <m:t> </m:t>
                    </m:r>
                    <m:sSub>
                      <m:sSubPr>
                        <m:ctrlPr>
                          <a:rPr lang="en-US" altLang="zh-CN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altLang="zh-CN" i="1">
                        <a:latin typeface="Cambria Math" charset="0"/>
                      </a:rPr>
                      <m:t>;</m:t>
                    </m:r>
                    <m:sSub>
                      <m:sSubPr>
                        <m:ctrlPr>
                          <a:rPr lang="en-US" altLang="zh-CN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 charset="0"/>
                          </a:rPr>
                          <m:t> </m:t>
                        </m:r>
                        <m:r>
                          <a:rPr lang="en-US" altLang="zh-CN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altLang="zh-CN" i="1">
                        <a:latin typeface="Cambria Math" charset="0"/>
                      </a:rPr>
                      <m:t>∈</m:t>
                    </m:r>
                    <m:sSup>
                      <m:sSupPr>
                        <m:ctrlPr>
                          <a:rPr lang="en-US" altLang="zh-CN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charset="0"/>
                          </a:rPr>
                          <m:t>𝑅</m:t>
                        </m:r>
                      </m:e>
                      <m:sup>
                        <m:r>
                          <a:rPr lang="en-US" altLang="zh-CN" i="1">
                            <a:latin typeface="Cambria Math" charset="0"/>
                          </a:rPr>
                          <m:t>𝑑</m:t>
                        </m:r>
                      </m:sup>
                    </m:sSup>
                  </m:oMath>
                </a14:m>
                <a:endParaRPr lang="en-US" altLang="zh-CN" dirty="0" smtClean="0"/>
              </a:p>
              <a:p>
                <a:pPr lvl="1"/>
                <a:r>
                  <a:rPr lang="zh-CN" altLang="en-US" dirty="0" smtClean="0"/>
                  <a:t>将高维数据投射到</a:t>
                </a:r>
                <a:r>
                  <a:rPr lang="en-US" altLang="zh-CN" dirty="0" smtClean="0"/>
                  <a:t>2</a:t>
                </a:r>
                <a:r>
                  <a:rPr lang="zh-CN" altLang="en-US" dirty="0" smtClean="0"/>
                  <a:t>维空间中：</a:t>
                </a:r>
                <a:endParaRPr lang="en-US" altLang="zh-CN" dirty="0" smtClean="0"/>
              </a:p>
              <a:p>
                <a:pPr lvl="2"/>
                <a:r>
                  <a:rPr lang="zh-CN" altLang="en-US" dirty="0" smtClean="0"/>
                  <a:t>第一维 </a:t>
                </a:r>
                <a:r>
                  <a:rPr lang="en-US" altLang="zh-CN" dirty="0" smtClean="0"/>
                  <a:t>(first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component)</a:t>
                </a:r>
                <a:endParaRPr lang="en-US" altLang="zh-CN" dirty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charset="0"/>
                          </a:rPr>
                          <m:t>𝑡</m:t>
                        </m:r>
                      </m:e>
                      <m:sub>
                        <m:r>
                          <a:rPr lang="en-US" altLang="zh-CN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zh-CN" b="0" i="0" smtClean="0">
                            <a:latin typeface="Cambria Math" charset="0"/>
                          </a:rPr>
                          <m:t>1</m:t>
                        </m:r>
                      </m:e>
                    </m:d>
                    <m:r>
                      <a:rPr lang="en-US" altLang="zh-CN" b="0" i="0" smtClean="0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charset="0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charset="0"/>
                          </a:rPr>
                          <m:t>i</m:t>
                        </m:r>
                      </m:sub>
                    </m:sSub>
                    <m:r>
                      <a:rPr lang="zh-CN" altLang="en-US" b="0" i="0" smtClean="0">
                        <a:latin typeface="Cambria Math" charset="0"/>
                      </a:rPr>
                      <m:t> ∗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charset="0"/>
                          </a:rPr>
                          <m:t>w</m:t>
                        </m:r>
                      </m:e>
                      <m:sub>
                        <m:r>
                          <a:rPr lang="en-US" altLang="zh-CN" b="0" i="0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zh-CN" altLang="en-US" b="0" i="0" smtClean="0">
                        <a:latin typeface="Cambria Math" charset="0"/>
                      </a:rPr>
                      <m:t> </m:t>
                    </m:r>
                    <m:r>
                      <a:rPr lang="en-US" altLang="zh-CN" b="0" i="0" smtClean="0">
                        <a:latin typeface="Cambria Math" charset="0"/>
                      </a:rPr>
                      <m:t>;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charset="0"/>
                          </a:rPr>
                          <m:t>w</m:t>
                        </m:r>
                      </m:e>
                      <m:sub>
                        <m:r>
                          <a:rPr lang="en-US" altLang="zh-CN" b="0" i="0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charset="0"/>
                      </a:rPr>
                      <m:t>∈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charset="0"/>
                          </a:rPr>
                          <m:t>𝑅</m:t>
                        </m:r>
                      </m:e>
                      <m:sup>
                        <m:r>
                          <a:rPr lang="en-US" altLang="zh-CN" b="0" i="1" smtClean="0">
                            <a:latin typeface="Cambria Math" charset="0"/>
                          </a:rPr>
                          <m:t>𝑑</m:t>
                        </m:r>
                      </m:sup>
                    </m:sSup>
                    <m:r>
                      <a:rPr lang="zh-CN" altLang="en-US" b="0" i="1" smtClean="0">
                        <a:latin typeface="Cambria Math" charset="0"/>
                      </a:rPr>
                      <m:t> </m:t>
                    </m:r>
                    <m:r>
                      <a:rPr lang="en-US" altLang="zh-CN" b="0" i="1" smtClean="0">
                        <a:latin typeface="Cambria Math" charset="0"/>
                      </a:rPr>
                      <m:t>𝑎𝑛𝑑</m:t>
                    </m:r>
                    <m:r>
                      <a:rPr lang="zh-CN" altLang="en-US" b="0" i="1" smtClean="0">
                        <a:latin typeface="Cambria Math" charset="0"/>
                      </a:rPr>
                      <m:t> </m:t>
                    </m:r>
                    <m:d>
                      <m:dPr>
                        <m:begChr m:val="|"/>
                        <m:endChr m:val="|"/>
                        <m:ctrlPr>
                          <a:rPr lang="en-US" altLang="zh-CN" b="0" i="1" smtClean="0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zh-CN" b="0" i="1" smtClean="0">
                        <a:latin typeface="Cambria Math" charset="0"/>
                      </a:rPr>
                      <m:t>=1</m:t>
                    </m:r>
                  </m:oMath>
                </a14:m>
                <a:endParaRPr lang="en-US" altLang="zh-CN" b="0" dirty="0" smtClean="0"/>
              </a:p>
              <a:p>
                <a:pPr lvl="2"/>
                <a:r>
                  <a:rPr lang="zh-CN" altLang="en-US" dirty="0" smtClean="0"/>
                  <a:t>第二维 </a:t>
                </a:r>
                <a:r>
                  <a:rPr lang="en-US" altLang="zh-CN" dirty="0" smtClean="0"/>
                  <a:t>(second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component)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charset="0"/>
                          </a:rPr>
                          <m:t>𝑡</m:t>
                        </m:r>
                      </m:e>
                      <m:sub>
                        <m:r>
                          <a:rPr lang="en-US" altLang="zh-CN" i="1">
                            <a:latin typeface="Cambria Math" charset="0"/>
                          </a:rPr>
                          <m:t>𝑖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zh-CN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zh-CN" b="0" i="0" smtClean="0">
                            <a:latin typeface="Cambria Math" charset="0"/>
                          </a:rPr>
                          <m:t>2</m:t>
                        </m:r>
                      </m:e>
                    </m:d>
                    <m:r>
                      <a:rPr lang="en-US" altLang="zh-CN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latin typeface="Cambria Math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charset="0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>
                            <a:latin typeface="Cambria Math" charset="0"/>
                          </a:rPr>
                          <m:t>i</m:t>
                        </m:r>
                      </m:sub>
                    </m:sSub>
                    <m:r>
                      <a:rPr lang="zh-CN" altLang="en-US">
                        <a:latin typeface="Cambria Math" charset="0"/>
                      </a:rPr>
                      <m:t> ∗</m:t>
                    </m:r>
                    <m:sSub>
                      <m:sSubPr>
                        <m:ctrlPr>
                          <a:rPr lang="en-US" altLang="zh-CN" i="1">
                            <a:latin typeface="Cambria Math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charset="0"/>
                          </a:rPr>
                          <m:t>w</m:t>
                        </m:r>
                      </m:e>
                      <m:sub>
                        <m:r>
                          <a:rPr lang="en-US" altLang="zh-CN" b="0" i="0" smtClean="0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zh-CN" altLang="en-US">
                        <a:latin typeface="Cambria Math" charset="0"/>
                      </a:rPr>
                      <m:t> </m:t>
                    </m:r>
                    <m:r>
                      <a:rPr lang="en-US" altLang="zh-CN">
                        <a:latin typeface="Cambria Math" charset="0"/>
                      </a:rPr>
                      <m:t>;</m:t>
                    </m:r>
                    <m:sSub>
                      <m:sSubPr>
                        <m:ctrlPr>
                          <a:rPr lang="en-US" altLang="zh-CN" i="1">
                            <a:latin typeface="Cambria Math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charset="0"/>
                          </a:rPr>
                          <m:t>w</m:t>
                        </m:r>
                      </m:e>
                      <m:sub>
                        <m:r>
                          <a:rPr lang="en-US" altLang="zh-CN" b="0" i="0" smtClean="0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latin typeface="Cambria Math" charset="0"/>
                      </a:rPr>
                      <m:t>∈</m:t>
                    </m:r>
                    <m:sSup>
                      <m:sSupPr>
                        <m:ctrlPr>
                          <a:rPr lang="en-US" altLang="zh-CN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charset="0"/>
                          </a:rPr>
                          <m:t>𝑅</m:t>
                        </m:r>
                      </m:e>
                      <m:sup>
                        <m:r>
                          <a:rPr lang="en-US" altLang="zh-CN" i="1">
                            <a:latin typeface="Cambria Math" charset="0"/>
                          </a:rPr>
                          <m:t>𝑑</m:t>
                        </m:r>
                      </m:sup>
                    </m:sSup>
                    <m:r>
                      <a:rPr lang="zh-CN" altLang="en-US" i="1">
                        <a:latin typeface="Cambria Math" charset="0"/>
                      </a:rPr>
                      <m:t> </m:t>
                    </m:r>
                    <m:r>
                      <a:rPr lang="en-US" altLang="zh-CN" i="1">
                        <a:latin typeface="Cambria Math" charset="0"/>
                      </a:rPr>
                      <m:t>𝑎𝑛𝑑</m:t>
                    </m:r>
                    <m:r>
                      <a:rPr lang="zh-CN" altLang="en-US" i="1">
                        <a:latin typeface="Cambria Math" charset="0"/>
                      </a:rPr>
                      <m:t> </m:t>
                    </m:r>
                    <m:d>
                      <m:dPr>
                        <m:begChr m:val="|"/>
                        <m:endChr m:val="|"/>
                        <m:ctrlPr>
                          <a:rPr lang="en-US" altLang="zh-CN" i="1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zh-CN" i="1">
                        <a:latin typeface="Cambria Math" charset="0"/>
                      </a:rPr>
                      <m:t>=1</m:t>
                    </m:r>
                  </m:oMath>
                </a14:m>
                <a:endParaRPr lang="en-US" altLang="zh-CN" dirty="0"/>
              </a:p>
              <a:p>
                <a:pPr lvl="2"/>
                <a:r>
                  <a:rPr lang="zh-CN" altLang="en-US" dirty="0" smtClean="0"/>
                  <a:t>如何求解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charset="0"/>
                          </a:rPr>
                          <m:t>w</m:t>
                        </m:r>
                      </m:e>
                      <m:sub>
                        <m:r>
                          <a:rPr lang="en-US" altLang="zh-CN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charset="0"/>
                      </a:rPr>
                      <m:t>,</m:t>
                    </m:r>
                    <m:r>
                      <a:rPr lang="zh-CN" altLang="en-US" b="0" i="1" smtClean="0">
                        <a:latin typeface="Cambria Math" charset="0"/>
                      </a:rPr>
                      <m:t> 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altLang="zh-CN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?</a:t>
                </a:r>
                <a:endParaRPr lang="en-US" altLang="zh-CN" dirty="0"/>
              </a:p>
              <a:p>
                <a:pPr lvl="3"/>
                <a:r>
                  <a:rPr lang="zh-CN" altLang="en-US" dirty="0" smtClean="0"/>
                  <a:t>最大化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charset="0"/>
                          </a:rPr>
                          <m:t>𝑡</m:t>
                        </m:r>
                      </m:e>
                      <m:sub>
                        <m:r>
                          <a:rPr lang="en-US" altLang="zh-CN" i="1">
                            <a:latin typeface="Cambria Math" charset="0"/>
                          </a:rPr>
                          <m:t>𝑖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zh-CN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zh-CN">
                            <a:latin typeface="Cambria Math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zh-CN" altLang="en-US" dirty="0" smtClean="0"/>
                  <a:t> 的方差  </a:t>
                </a:r>
                <a:r>
                  <a:rPr lang="en-US" altLang="zh-CN" dirty="0" smtClean="0"/>
                  <a:t>(</a:t>
                </a:r>
                <a:r>
                  <a:rPr lang="zh-CN" altLang="en-US" dirty="0" smtClean="0"/>
                  <a:t>如何可视化课程的学员？</a:t>
                </a:r>
                <a:r>
                  <a:rPr lang="en-US" altLang="zh-CN" dirty="0" smtClean="0"/>
                  <a:t>)</a:t>
                </a:r>
              </a:p>
              <a:p>
                <a:pPr lvl="3"/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charset="0"/>
                      </a:rPr>
                      <m:t>𝑎𝑟𝑔𝑚𝑎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d>
                          <m:dPr>
                            <m:begChr m:val="|"/>
                            <m:endChr m:val="|"/>
                            <m:ctrlPr>
                              <a:rPr lang="en-US" altLang="zh-CN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altLang="zh-CN" b="0" i="1" smtClean="0">
                            <a:latin typeface="Cambria Math" charset="0"/>
                          </a:rPr>
                          <m:t>=1</m:t>
                        </m:r>
                      </m:sub>
                    </m:sSub>
                    <m:r>
                      <a:rPr lang="en-US" altLang="zh-CN" b="0" i="1" smtClean="0">
                        <a:latin typeface="Cambria Math" charset="0"/>
                      </a:rPr>
                      <m:t>∑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CN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charset="0"/>
                              </a:rPr>
                              <m:t>(</m:t>
                            </m:r>
                            <m:r>
                              <a:rPr lang="en-US" altLang="zh-CN" i="1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i="1">
                            <a:latin typeface="Cambria Math" charset="0"/>
                          </a:rPr>
                          <m:t>)</m:t>
                        </m:r>
                      </m:e>
                      <m:sup>
                        <m:r>
                          <a:rPr lang="en-US" altLang="zh-CN" b="0" i="1" smtClean="0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zh-CN" altLang="en-US" b="0" i="1" smtClean="0">
                        <a:latin typeface="Cambria Math" charset="0"/>
                      </a:rPr>
                      <m:t> </m:t>
                    </m:r>
                  </m:oMath>
                </a14:m>
                <a:endParaRPr lang="en-US" altLang="zh-CN" dirty="0" smtClean="0"/>
              </a:p>
              <a:p>
                <a:pPr lvl="3"/>
                <a:endParaRPr lang="en-US" altLang="zh-CN" dirty="0" smtClean="0"/>
              </a:p>
              <a:p>
                <a:pPr lvl="2"/>
                <a:endParaRPr lang="en-US" altLang="zh-CN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601" t="-1693" b="-42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48C42D9C-043B-2845-980E-F80ADD88464F}" type="slidenum">
              <a:rPr lang="en-US" altLang="zh-CN" smtClean="0"/>
              <a:pPr/>
              <a:t>5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008508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Seq2Seq</a:t>
            </a:r>
            <a:r>
              <a:rPr lang="zh-CN" altLang="en-US" dirty="0" smtClean="0"/>
              <a:t> 模型可视化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 smtClean="0"/>
                  <a:t>PCA: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Principal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Component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Analysis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charset="0"/>
                      </a:rPr>
                      <m:t>,</m:t>
                    </m:r>
                    <m:r>
                      <a:rPr lang="zh-CN" altLang="en-US" i="1">
                        <a:latin typeface="Cambria Math" charset="0"/>
                      </a:rPr>
                      <m:t> </m:t>
                    </m:r>
                    <m:r>
                      <a:rPr lang="en-US" altLang="zh-CN" i="1">
                        <a:latin typeface="Cambria Math" charset="0"/>
                      </a:rPr>
                      <m:t>…,</m:t>
                    </m:r>
                    <m:r>
                      <a:rPr lang="zh-CN" altLang="en-US" i="1">
                        <a:latin typeface="Cambria Math" charset="0"/>
                      </a:rPr>
                      <m:t> </m:t>
                    </m:r>
                    <m:sSub>
                      <m:sSubPr>
                        <m:ctrlPr>
                          <a:rPr lang="en-US" altLang="zh-CN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altLang="zh-CN" i="1">
                        <a:latin typeface="Cambria Math" charset="0"/>
                      </a:rPr>
                      <m:t>;</m:t>
                    </m:r>
                    <m:sSub>
                      <m:sSubPr>
                        <m:ctrlPr>
                          <a:rPr lang="en-US" altLang="zh-CN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 charset="0"/>
                          </a:rPr>
                          <m:t> </m:t>
                        </m:r>
                        <m:r>
                          <a:rPr lang="en-US" altLang="zh-CN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altLang="zh-CN" i="1">
                        <a:latin typeface="Cambria Math" charset="0"/>
                      </a:rPr>
                      <m:t>∈</m:t>
                    </m:r>
                    <m:sSup>
                      <m:sSupPr>
                        <m:ctrlPr>
                          <a:rPr lang="en-US" altLang="zh-CN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charset="0"/>
                          </a:rPr>
                          <m:t>𝑅</m:t>
                        </m:r>
                      </m:e>
                      <m:sup>
                        <m:r>
                          <a:rPr lang="en-US" altLang="zh-CN" b="0" i="1" smtClean="0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altLang="zh-CN" b="0" i="1" smtClean="0">
                        <a:latin typeface="Cambria Math" charset="0"/>
                      </a:rPr>
                      <m:t>→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charset="0"/>
                          </a:rPr>
                          <m:t>𝑡</m:t>
                        </m:r>
                      </m:e>
                      <m:sub>
                        <m:r>
                          <a:rPr lang="en-US" altLang="zh-CN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charset="0"/>
                      </a:rPr>
                      <m:t>,…,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charset="0"/>
                          </a:rPr>
                          <m:t>𝑡</m:t>
                        </m:r>
                      </m:e>
                      <m:sub>
                        <m:r>
                          <a:rPr lang="en-US" altLang="zh-CN" b="0" i="1" smtClean="0"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altLang="zh-CN" b="0" i="1" smtClean="0">
                        <a:latin typeface="Cambria Math" charset="0"/>
                      </a:rPr>
                      <m:t>;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charset="0"/>
                          </a:rPr>
                          <m:t>𝑡</m:t>
                        </m:r>
                      </m:e>
                      <m:sub>
                        <m:r>
                          <a:rPr lang="en-US" altLang="zh-CN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 smtClean="0">
                        <a:latin typeface="Cambria Math" charset="0"/>
                      </a:rPr>
                      <m:t>∈</m:t>
                    </m:r>
                    <m:r>
                      <a:rPr lang="en-US" altLang="zh-CN" b="0" i="1" smtClean="0">
                        <a:latin typeface="Cambria Math" charset="0"/>
                      </a:rPr>
                      <m:t>𝑅</m:t>
                    </m:r>
                  </m:oMath>
                </a14:m>
                <a:endParaRPr lang="en-US" altLang="zh-CN" dirty="0" smtClean="0"/>
              </a:p>
              <a:p>
                <a:pPr lvl="2"/>
                <a:endParaRPr lang="en-US" altLang="zh-CN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601" t="-16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48C42D9C-043B-2845-980E-F80ADD88464F}" type="slidenum">
              <a:rPr lang="en-US" altLang="zh-CN" smtClean="0"/>
              <a:pPr/>
              <a:t>6</a:t>
            </a:fld>
            <a:endParaRPr lang="en-US" altLang="zh-C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2514600"/>
            <a:ext cx="4054711" cy="3352757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 bwMode="auto">
          <a:xfrm>
            <a:off x="4953000" y="4267200"/>
            <a:ext cx="320040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0197640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Seq2Seq</a:t>
            </a:r>
            <a:r>
              <a:rPr lang="zh-CN" altLang="en-US" dirty="0" smtClean="0"/>
              <a:t> 模型可视化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 smtClean="0"/>
                  <a:t>PCA: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Principal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Component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Analysis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charset="0"/>
                      </a:rPr>
                      <m:t>,</m:t>
                    </m:r>
                    <m:r>
                      <a:rPr lang="zh-CN" altLang="en-US" i="1">
                        <a:latin typeface="Cambria Math" charset="0"/>
                      </a:rPr>
                      <m:t> </m:t>
                    </m:r>
                    <m:r>
                      <a:rPr lang="en-US" altLang="zh-CN" i="1">
                        <a:latin typeface="Cambria Math" charset="0"/>
                      </a:rPr>
                      <m:t>…,</m:t>
                    </m:r>
                    <m:r>
                      <a:rPr lang="zh-CN" altLang="en-US" i="1">
                        <a:latin typeface="Cambria Math" charset="0"/>
                      </a:rPr>
                      <m:t> </m:t>
                    </m:r>
                    <m:sSub>
                      <m:sSubPr>
                        <m:ctrlPr>
                          <a:rPr lang="en-US" altLang="zh-CN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altLang="zh-CN" i="1">
                        <a:latin typeface="Cambria Math" charset="0"/>
                      </a:rPr>
                      <m:t>;</m:t>
                    </m:r>
                    <m:sSub>
                      <m:sSubPr>
                        <m:ctrlPr>
                          <a:rPr lang="en-US" altLang="zh-CN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 charset="0"/>
                          </a:rPr>
                          <m:t> </m:t>
                        </m:r>
                        <m:r>
                          <a:rPr lang="en-US" altLang="zh-CN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altLang="zh-CN" i="1">
                        <a:latin typeface="Cambria Math" charset="0"/>
                      </a:rPr>
                      <m:t>∈</m:t>
                    </m:r>
                    <m:sSup>
                      <m:sSupPr>
                        <m:ctrlPr>
                          <a:rPr lang="en-US" altLang="zh-CN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charset="0"/>
                          </a:rPr>
                          <m:t>𝑅</m:t>
                        </m:r>
                      </m:e>
                      <m:sup>
                        <m:r>
                          <a:rPr lang="en-US" altLang="zh-CN" b="0" i="1" smtClean="0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altLang="zh-CN" b="0" i="1" smtClean="0">
                        <a:latin typeface="Cambria Math" charset="0"/>
                      </a:rPr>
                      <m:t>→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charset="0"/>
                          </a:rPr>
                          <m:t>𝑡</m:t>
                        </m:r>
                      </m:e>
                      <m:sub>
                        <m:r>
                          <a:rPr lang="en-US" altLang="zh-CN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charset="0"/>
                      </a:rPr>
                      <m:t>,…,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charset="0"/>
                          </a:rPr>
                          <m:t>𝑡</m:t>
                        </m:r>
                      </m:e>
                      <m:sub>
                        <m:r>
                          <a:rPr lang="en-US" altLang="zh-CN" b="0" i="1" smtClean="0"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altLang="zh-CN" b="0" i="1" smtClean="0">
                        <a:latin typeface="Cambria Math" charset="0"/>
                      </a:rPr>
                      <m:t>;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charset="0"/>
                          </a:rPr>
                          <m:t>𝑡</m:t>
                        </m:r>
                      </m:e>
                      <m:sub>
                        <m:r>
                          <a:rPr lang="en-US" altLang="zh-CN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 smtClean="0">
                        <a:latin typeface="Cambria Math" charset="0"/>
                      </a:rPr>
                      <m:t>∈</m:t>
                    </m:r>
                    <m:r>
                      <a:rPr lang="en-US" altLang="zh-CN" b="0" i="1" smtClean="0">
                        <a:latin typeface="Cambria Math" charset="0"/>
                      </a:rPr>
                      <m:t>𝑅</m:t>
                    </m:r>
                  </m:oMath>
                </a14:m>
                <a:endParaRPr lang="en-US" altLang="zh-CN" dirty="0" smtClean="0"/>
              </a:p>
              <a:p>
                <a:pPr lvl="1"/>
                <a:r>
                  <a:rPr lang="zh-CN" altLang="en-US" dirty="0" smtClean="0"/>
                  <a:t>缺点： </a:t>
                </a:r>
                <a:endParaRPr lang="en-US" altLang="zh-CN" dirty="0" smtClean="0"/>
              </a:p>
              <a:p>
                <a:pPr lvl="2"/>
                <a:r>
                  <a:rPr lang="zh-CN" altLang="en-US" dirty="0" smtClean="0"/>
                  <a:t>只在意“欧式”距离，并不在意“结构”</a:t>
                </a:r>
                <a:r>
                  <a:rPr lang="en-US" altLang="zh-CN" dirty="0" smtClean="0"/>
                  <a:t>(manifold)</a:t>
                </a:r>
                <a:r>
                  <a:rPr lang="zh-CN" altLang="en-US" dirty="0" smtClean="0"/>
                  <a:t>上的距离</a:t>
                </a:r>
                <a:endParaRPr lang="en-US" altLang="zh-CN" dirty="0" smtClean="0"/>
              </a:p>
              <a:p>
                <a:pPr lvl="1"/>
                <a:r>
                  <a:rPr lang="zh-CN" altLang="en-US" dirty="0" smtClean="0"/>
                  <a:t>改进：</a:t>
                </a:r>
                <a:r>
                  <a:rPr lang="en-US" altLang="zh-CN" dirty="0" smtClean="0"/>
                  <a:t>t-SNE</a:t>
                </a:r>
              </a:p>
              <a:p>
                <a:pPr lvl="2"/>
                <a:r>
                  <a:rPr lang="zh-CN" altLang="en-US" dirty="0" smtClean="0"/>
                  <a:t>更在意“邻居性”：在高维中我们是邻居，在低维中还要做邻居！</a:t>
                </a:r>
                <a:endParaRPr lang="en-US" altLang="zh-CN" dirty="0" smtClean="0"/>
              </a:p>
              <a:p>
                <a:pPr lvl="2"/>
                <a:endParaRPr lang="en-US" altLang="zh-CN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601" t="-1693" r="-10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48C42D9C-043B-2845-980E-F80ADD88464F}" type="slidenum">
              <a:rPr lang="en-US" altLang="zh-CN" smtClean="0"/>
              <a:pPr/>
              <a:t>7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5453175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Seq2Seq</a:t>
            </a:r>
            <a:r>
              <a:rPr lang="zh-CN" altLang="en-US" dirty="0" smtClean="0"/>
              <a:t> 模型可视化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69900" lvl="1" indent="-469900">
              <a:buFont typeface="Wingdings" charset="2"/>
              <a:buChar char="o"/>
            </a:pPr>
            <a:r>
              <a:rPr lang="en-US" altLang="zh-CN" dirty="0" smtClean="0"/>
              <a:t>t-SNE:</a:t>
            </a:r>
            <a:r>
              <a:rPr lang="zh-CN" altLang="en-US" dirty="0" smtClean="0"/>
              <a:t> </a:t>
            </a:r>
            <a:r>
              <a:rPr lang="en-US" dirty="0"/>
              <a:t>t-Distributed Stochastic Neighbor </a:t>
            </a:r>
            <a:r>
              <a:rPr lang="en-US" dirty="0" smtClean="0"/>
              <a:t>Embedding</a:t>
            </a:r>
            <a:r>
              <a:rPr lang="zh-CN" altLang="en-US" dirty="0" smtClean="0"/>
              <a:t> </a:t>
            </a:r>
            <a:endParaRPr lang="en-US" altLang="zh-CN" dirty="0"/>
          </a:p>
          <a:p>
            <a:pPr marL="866775" lvl="2" indent="-469900"/>
            <a:r>
              <a:rPr lang="zh-CN" altLang="en-US" dirty="0" smtClean="0"/>
              <a:t>高维空间的欧式距离</a:t>
            </a:r>
            <a:r>
              <a:rPr lang="en-US" altLang="zh-CN" dirty="0" smtClean="0"/>
              <a:t>--&gt;</a:t>
            </a:r>
            <a:r>
              <a:rPr lang="zh-CN" altLang="en-US" dirty="0" smtClean="0"/>
              <a:t> 条件概率：正比于高斯分布</a:t>
            </a:r>
            <a:endParaRPr lang="en-US" altLang="zh-CN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48C42D9C-043B-2845-980E-F80ADD88464F}" type="slidenum">
              <a:rPr lang="en-US" altLang="zh-CN" smtClean="0"/>
              <a:pPr/>
              <a:t>8</a:t>
            </a:fld>
            <a:endParaRPr lang="en-US" altLang="zh-CN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5300" y="5105400"/>
            <a:ext cx="4787900" cy="10668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l="17860" t="19010" r="22693" b="24481"/>
          <a:stretch/>
        </p:blipFill>
        <p:spPr>
          <a:xfrm>
            <a:off x="2438400" y="2286000"/>
            <a:ext cx="3662084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4218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Seq2Seq</a:t>
            </a:r>
            <a:r>
              <a:rPr lang="zh-CN" altLang="en-US" dirty="0" smtClean="0"/>
              <a:t> 模型可视化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469900" lvl="1" indent="-469900">
                  <a:buFont typeface="Wingdings" charset="2"/>
                  <a:buChar char="o"/>
                </a:pPr>
                <a:r>
                  <a:rPr lang="en-US" altLang="zh-CN" dirty="0" smtClean="0"/>
                  <a:t>t-SNE:</a:t>
                </a:r>
                <a:r>
                  <a:rPr lang="zh-CN" altLang="en-US" dirty="0" smtClean="0"/>
                  <a:t> </a:t>
                </a:r>
                <a:r>
                  <a:rPr lang="en-US" dirty="0"/>
                  <a:t>t-Distributed Stochastic Neighbor </a:t>
                </a:r>
                <a:r>
                  <a:rPr lang="en-US" dirty="0" smtClean="0"/>
                  <a:t>Embedding</a:t>
                </a:r>
                <a:r>
                  <a:rPr lang="zh-CN" altLang="en-US" dirty="0" smtClean="0"/>
                  <a:t> </a:t>
                </a:r>
                <a:endParaRPr lang="en-US" altLang="zh-CN" dirty="0"/>
              </a:p>
              <a:p>
                <a:pPr marL="866775" lvl="2" indent="-469900"/>
                <a:r>
                  <a:rPr lang="zh-CN" altLang="en-US" dirty="0" smtClean="0"/>
                  <a:t>高位空间，使得条件概率对称：</a:t>
                </a:r>
                <a:endParaRPr lang="en-US" altLang="zh-CN" dirty="0" smtClean="0"/>
              </a:p>
              <a:p>
                <a:pPr marL="1255713" lvl="3" indent="-469900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charset="0"/>
                          </a:rPr>
                          <m:t>𝑝</m:t>
                        </m:r>
                      </m:e>
                      <m:sub>
                        <m:r>
                          <a:rPr lang="en-US" altLang="zh-CN" b="0" i="1" smtClean="0">
                            <a:latin typeface="Cambria Math" charset="0"/>
                          </a:rPr>
                          <m:t>𝑖𝑗</m:t>
                        </m:r>
                      </m:sub>
                    </m:sSub>
                    <m:r>
                      <a:rPr lang="en-US" altLang="zh-CN" b="0" i="1" smtClean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altLang="zh-CN" b="0" i="1" smtClean="0">
                            <a:latin typeface="Cambria Math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altLang="zh-CN" i="1">
                                <a:latin typeface="Cambria Math" charset="0"/>
                              </a:rPr>
                              <m:t>|</m:t>
                            </m:r>
                            <m:r>
                              <a:rPr lang="en-US" altLang="zh-CN" i="1">
                                <a:latin typeface="Cambria Math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altLang="zh-CN" i="1">
                            <a:latin typeface="Cambria Math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charset="0"/>
                              </a:rPr>
                              <m:t>𝑗</m:t>
                            </m:r>
                            <m:r>
                              <a:rPr lang="en-US" altLang="zh-CN" i="1">
                                <a:latin typeface="Cambria Math" charset="0"/>
                              </a:rPr>
                              <m:t>|</m:t>
                            </m:r>
                            <m:r>
                              <a:rPr lang="en-US" altLang="zh-CN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en-US" altLang="zh-CN" b="0" i="1" smtClean="0">
                            <a:latin typeface="Cambria Math" charset="0"/>
                          </a:rPr>
                          <m:t>2</m:t>
                        </m:r>
                        <m:r>
                          <a:rPr lang="en-US" altLang="zh-CN" b="0" i="1" smtClean="0">
                            <a:latin typeface="Cambria Math" charset="0"/>
                          </a:rPr>
                          <m:t>𝑛</m:t>
                        </m:r>
                      </m:den>
                    </m:f>
                  </m:oMath>
                </a14:m>
                <a:endParaRPr lang="en-US" altLang="zh-CN" dirty="0" smtClean="0"/>
              </a:p>
              <a:p>
                <a:pPr marL="1255713" lvl="3" indent="-469900"/>
                <a:endParaRPr lang="en-US" altLang="zh-CN" dirty="0"/>
              </a:p>
              <a:p>
                <a:pPr marL="866775" lvl="2" indent="-469900"/>
                <a:r>
                  <a:rPr lang="zh-CN" altLang="en-US" dirty="0" smtClean="0"/>
                  <a:t>低维空间的距离</a:t>
                </a:r>
                <a:r>
                  <a:rPr lang="en-US" altLang="zh-CN" dirty="0" smtClean="0"/>
                  <a:t>--&gt;</a:t>
                </a:r>
                <a:r>
                  <a:rPr lang="zh-CN" altLang="en-US" dirty="0" smtClean="0"/>
                  <a:t> 条件概率：正比于</a:t>
                </a:r>
                <a:r>
                  <a:rPr lang="en-US" altLang="zh-CN" dirty="0" smtClean="0"/>
                  <a:t>student-t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distribution</a:t>
                </a:r>
              </a:p>
              <a:p>
                <a:pPr marL="1255713" lvl="3" indent="-469900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altLang="zh-CN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charset="0"/>
                      </a:rPr>
                      <m:t>,…,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altLang="zh-CN" b="0" i="1" smtClean="0"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altLang="zh-CN" b="0" i="1" smtClean="0">
                        <a:latin typeface="Cambria Math" charset="0"/>
                      </a:rPr>
                      <m:t>;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altLang="zh-CN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 smtClean="0">
                        <a:latin typeface="Cambria Math" charset="0"/>
                      </a:rPr>
                      <m:t>∈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charset="0"/>
                          </a:rPr>
                          <m:t>𝑅</m:t>
                        </m:r>
                      </m:e>
                      <m:sup>
                        <m:acc>
                          <m:accPr>
                            <m:chr m:val="̂"/>
                            <m:ctrlPr>
                              <a:rPr lang="en-US" altLang="zh-CN" b="0" i="1" smtClean="0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altLang="zh-CN" b="0" i="1" smtClean="0">
                                <a:latin typeface="Cambria Math" charset="0"/>
                              </a:rPr>
                              <m:t>𝑑</m:t>
                            </m:r>
                          </m:e>
                        </m:acc>
                      </m:sup>
                    </m:sSup>
                    <m:r>
                      <a:rPr lang="en-US" altLang="zh-CN" b="0" i="1" smtClean="0">
                        <a:latin typeface="Cambria Math" charset="0"/>
                      </a:rPr>
                      <m:t>,</m:t>
                    </m:r>
                    <m:r>
                      <a:rPr lang="zh-CN" altLang="en-US" b="0" i="1" smtClean="0">
                        <a:latin typeface="Cambria Math" charset="0"/>
                      </a:rPr>
                      <m:t> </m:t>
                    </m:r>
                    <m:r>
                      <a:rPr lang="en-US" altLang="zh-CN" b="0" i="1" smtClean="0">
                        <a:latin typeface="Cambria Math" charset="0"/>
                      </a:rPr>
                      <m:t>𝑤h𝑒𝑟𝑒</m:t>
                    </m:r>
                    <m:r>
                      <a:rPr lang="zh-CN" altLang="en-US" b="0" i="1" smtClean="0">
                        <a:latin typeface="Cambria Math" charset="0"/>
                      </a:rPr>
                      <m:t> </m:t>
                    </m:r>
                    <m:acc>
                      <m:accPr>
                        <m:chr m:val="̂"/>
                        <m:ctrlPr>
                          <a:rPr lang="en-US" altLang="zh-CN" b="0" i="1" smtClean="0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altLang="zh-CN" b="0" i="1" smtClean="0">
                            <a:latin typeface="Cambria Math" charset="0"/>
                          </a:rPr>
                          <m:t>𝑑</m:t>
                        </m:r>
                      </m:e>
                    </m:acc>
                    <m:r>
                      <a:rPr lang="en-US" altLang="zh-CN" b="0" i="1" smtClean="0">
                        <a:latin typeface="Cambria Math" charset="0"/>
                      </a:rPr>
                      <m:t>≪</m:t>
                    </m:r>
                    <m:r>
                      <a:rPr lang="en-US" altLang="zh-CN" b="0" i="1" smtClean="0">
                        <a:latin typeface="Cambria Math" charset="0"/>
                      </a:rPr>
                      <m:t>𝑑</m:t>
                    </m:r>
                  </m:oMath>
                </a14:m>
                <a:endParaRPr lang="en-US" altLang="zh-CN" dirty="0" smtClean="0"/>
              </a:p>
              <a:p>
                <a:pPr marL="1255713" lvl="3" indent="-469900"/>
                <a:r>
                  <a:rPr lang="zh-CN" altLang="en-US" dirty="0" smtClean="0"/>
                  <a:t>目标：寻找合适的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altLang="zh-CN" i="1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altLang="zh-CN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220" t="-11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48C42D9C-043B-2845-980E-F80ADD88464F}" type="slidenum">
              <a:rPr lang="en-US" altLang="zh-CN" smtClean="0"/>
              <a:pPr/>
              <a:t>9</a:t>
            </a:fld>
            <a:endParaRPr lang="en-US" altLang="zh-C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4648200"/>
            <a:ext cx="4178300" cy="109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683300"/>
      </p:ext>
    </p:extLst>
  </p:cSld>
  <p:clrMapOvr>
    <a:masterClrMapping/>
  </p:clrMapOvr>
</p:sld>
</file>

<file path=ppt/theme/theme1.xml><?xml version="1.0" encoding="utf-8"?>
<a:theme xmlns:a="http://schemas.openxmlformats.org/drawingml/2006/main" name="小象算法课程模板">
  <a:themeElements>
    <a:clrScheme name="2_Profile 9">
      <a:dk1>
        <a:srgbClr val="000000"/>
      </a:dk1>
      <a:lt1>
        <a:srgbClr val="FFFFFF"/>
      </a:lt1>
      <a:dk2>
        <a:srgbClr val="000000"/>
      </a:dk2>
      <a:lt2>
        <a:srgbClr val="DDDDDD"/>
      </a:lt2>
      <a:accent1>
        <a:srgbClr val="A3B2C1"/>
      </a:accent1>
      <a:accent2>
        <a:srgbClr val="CC0000"/>
      </a:accent2>
      <a:accent3>
        <a:srgbClr val="FFFFFF"/>
      </a:accent3>
      <a:accent4>
        <a:srgbClr val="000000"/>
      </a:accent4>
      <a:accent5>
        <a:srgbClr val="CED5DD"/>
      </a:accent5>
      <a:accent6>
        <a:srgbClr val="B90000"/>
      </a:accent6>
      <a:hlink>
        <a:srgbClr val="336699"/>
      </a:hlink>
      <a:folHlink>
        <a:srgbClr val="003366"/>
      </a:folHlink>
    </a:clrScheme>
    <a:fontScheme name="2_Profile">
      <a:majorFont>
        <a:latin typeface="Times New Roman"/>
        <a:ea typeface="黑体"/>
        <a:cs typeface="宋体"/>
      </a:majorFont>
      <a:minorFont>
        <a:latin typeface="Times New Roman"/>
        <a:ea typeface="华文新魏"/>
        <a:cs typeface="华文新魏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  <a:ea typeface="宋体" charset="0"/>
            <a:cs typeface="宋体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  <a:ea typeface="宋体" charset="0"/>
            <a:cs typeface="宋体" charset="0"/>
          </a:defRPr>
        </a:defPPr>
      </a:lstStyle>
    </a:lnDef>
  </a:objectDefaults>
  <a:extraClrSchemeLst>
    <a:extraClrScheme>
      <a:clrScheme name="2_Profile 1">
        <a:dk1>
          <a:srgbClr val="A50021"/>
        </a:dk1>
        <a:lt1>
          <a:srgbClr val="FFFFFF"/>
        </a:lt1>
        <a:dk2>
          <a:srgbClr val="800000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C0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FFFFCC"/>
        </a:hlink>
        <a:folHlink>
          <a:srgbClr val="FF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Profile 2">
        <a:dk1>
          <a:srgbClr val="3C001E"/>
        </a:dk1>
        <a:lt1>
          <a:srgbClr val="FFFFFF"/>
        </a:lt1>
        <a:dk2>
          <a:srgbClr val="51072E"/>
        </a:dk2>
        <a:lt2>
          <a:srgbClr val="FFFFFF"/>
        </a:lt2>
        <a:accent1>
          <a:srgbClr val="89A38F"/>
        </a:accent1>
        <a:accent2>
          <a:srgbClr val="666699"/>
        </a:accent2>
        <a:accent3>
          <a:srgbClr val="B3AAAD"/>
        </a:accent3>
        <a:accent4>
          <a:srgbClr val="DADADA"/>
        </a:accent4>
        <a:accent5>
          <a:srgbClr val="C4CEC6"/>
        </a:accent5>
        <a:accent6>
          <a:srgbClr val="5C5C8A"/>
        </a:accent6>
        <a:hlink>
          <a:srgbClr val="80800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Profile 3">
        <a:dk1>
          <a:srgbClr val="333333"/>
        </a:dk1>
        <a:lt1>
          <a:srgbClr val="FFFFFF"/>
        </a:lt1>
        <a:dk2>
          <a:srgbClr val="000000"/>
        </a:dk2>
        <a:lt2>
          <a:srgbClr val="FFFFFF"/>
        </a:lt2>
        <a:accent1>
          <a:srgbClr val="3399FF"/>
        </a:accent1>
        <a:accent2>
          <a:srgbClr val="CC0000"/>
        </a:accent2>
        <a:accent3>
          <a:srgbClr val="AAAAAA"/>
        </a:accent3>
        <a:accent4>
          <a:srgbClr val="DADADA"/>
        </a:accent4>
        <a:accent5>
          <a:srgbClr val="ADCAFF"/>
        </a:accent5>
        <a:accent6>
          <a:srgbClr val="B90000"/>
        </a:accent6>
        <a:hlink>
          <a:srgbClr val="666699"/>
        </a:hlink>
        <a:folHlink>
          <a:srgbClr val="66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Profile 4">
        <a:dk1>
          <a:srgbClr val="4B3D1B"/>
        </a:dk1>
        <a:lt1>
          <a:srgbClr val="FFFFFF"/>
        </a:lt1>
        <a:dk2>
          <a:srgbClr val="330000"/>
        </a:dk2>
        <a:lt2>
          <a:srgbClr val="FFFFFF"/>
        </a:lt2>
        <a:accent1>
          <a:srgbClr val="CC9900"/>
        </a:accent1>
        <a:accent2>
          <a:srgbClr val="CC6600"/>
        </a:accent2>
        <a:accent3>
          <a:srgbClr val="ADAAAA"/>
        </a:accent3>
        <a:accent4>
          <a:srgbClr val="DADADA"/>
        </a:accent4>
        <a:accent5>
          <a:srgbClr val="E2CAAA"/>
        </a:accent5>
        <a:accent6>
          <a:srgbClr val="B95C00"/>
        </a:accent6>
        <a:hlink>
          <a:srgbClr val="666699"/>
        </a:hlink>
        <a:folHlink>
          <a:srgbClr val="CC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Profile 5">
        <a:dk1>
          <a:srgbClr val="006666"/>
        </a:dk1>
        <a:lt1>
          <a:srgbClr val="FFFFFF"/>
        </a:lt1>
        <a:dk2>
          <a:srgbClr val="003366"/>
        </a:dk2>
        <a:lt2>
          <a:srgbClr val="FFFFFF"/>
        </a:lt2>
        <a:accent1>
          <a:srgbClr val="0099CC"/>
        </a:accent1>
        <a:accent2>
          <a:srgbClr val="6666FF"/>
        </a:accent2>
        <a:accent3>
          <a:srgbClr val="AAADB8"/>
        </a:accent3>
        <a:accent4>
          <a:srgbClr val="DADADA"/>
        </a:accent4>
        <a:accent5>
          <a:srgbClr val="AACAE2"/>
        </a:accent5>
        <a:accent6>
          <a:srgbClr val="5C5CE7"/>
        </a:accent6>
        <a:hlink>
          <a:srgbClr val="FFFF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Profile 6">
        <a:dk1>
          <a:srgbClr val="003366"/>
        </a:dk1>
        <a:lt1>
          <a:srgbClr val="FFFFFF"/>
        </a:lt1>
        <a:dk2>
          <a:srgbClr val="006666"/>
        </a:dk2>
        <a:lt2>
          <a:srgbClr val="FFFFFF"/>
        </a:lt2>
        <a:accent1>
          <a:srgbClr val="6699FF"/>
        </a:accent1>
        <a:accent2>
          <a:srgbClr val="00CCFF"/>
        </a:accent2>
        <a:accent3>
          <a:srgbClr val="AAB8B8"/>
        </a:accent3>
        <a:accent4>
          <a:srgbClr val="DADADA"/>
        </a:accent4>
        <a:accent5>
          <a:srgbClr val="B8CAFF"/>
        </a:accent5>
        <a:accent6>
          <a:srgbClr val="00B9E7"/>
        </a:accent6>
        <a:hlink>
          <a:srgbClr val="FFFFCC"/>
        </a:hlink>
        <a:folHlink>
          <a:srgbClr val="33CC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Profile 7">
        <a:dk1>
          <a:srgbClr val="000000"/>
        </a:dk1>
        <a:lt1>
          <a:srgbClr val="619CB1"/>
        </a:lt1>
        <a:dk2>
          <a:srgbClr val="FFFFFF"/>
        </a:dk2>
        <a:lt2>
          <a:srgbClr val="4E899E"/>
        </a:lt2>
        <a:accent1>
          <a:srgbClr val="FFCC00"/>
        </a:accent1>
        <a:accent2>
          <a:srgbClr val="B6523E"/>
        </a:accent2>
        <a:accent3>
          <a:srgbClr val="B7CBD5"/>
        </a:accent3>
        <a:accent4>
          <a:srgbClr val="000000"/>
        </a:accent4>
        <a:accent5>
          <a:srgbClr val="FFE2AA"/>
        </a:accent5>
        <a:accent6>
          <a:srgbClr val="A54937"/>
        </a:accent6>
        <a:hlink>
          <a:srgbClr val="99CC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Profile 8">
        <a:dk1>
          <a:srgbClr val="598600"/>
        </a:dk1>
        <a:lt1>
          <a:srgbClr val="FFFFFF"/>
        </a:lt1>
        <a:dk2>
          <a:srgbClr val="336600"/>
        </a:dk2>
        <a:lt2>
          <a:srgbClr val="FFFFFF"/>
        </a:lt2>
        <a:accent1>
          <a:srgbClr val="33CC33"/>
        </a:accent1>
        <a:accent2>
          <a:srgbClr val="99CC00"/>
        </a:accent2>
        <a:accent3>
          <a:srgbClr val="ADB8AA"/>
        </a:accent3>
        <a:accent4>
          <a:srgbClr val="DADADA"/>
        </a:accent4>
        <a:accent5>
          <a:srgbClr val="ADE2AD"/>
        </a:accent5>
        <a:accent6>
          <a:srgbClr val="8AB900"/>
        </a:accent6>
        <a:hlink>
          <a:srgbClr val="FFCC00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Profile 9">
        <a:dk1>
          <a:srgbClr val="000000"/>
        </a:dk1>
        <a:lt1>
          <a:srgbClr val="FFFFFF"/>
        </a:lt1>
        <a:dk2>
          <a:srgbClr val="000000"/>
        </a:dk2>
        <a:lt2>
          <a:srgbClr val="DDDDDD"/>
        </a:lt2>
        <a:accent1>
          <a:srgbClr val="A3B2C1"/>
        </a:accent1>
        <a:accent2>
          <a:srgbClr val="CC0000"/>
        </a:accent2>
        <a:accent3>
          <a:srgbClr val="FFFFFF"/>
        </a:accent3>
        <a:accent4>
          <a:srgbClr val="000000"/>
        </a:accent4>
        <a:accent5>
          <a:srgbClr val="CED5DD"/>
        </a:accent5>
        <a:accent6>
          <a:srgbClr val="B90000"/>
        </a:accent6>
        <a:hlink>
          <a:srgbClr val="336699"/>
        </a:hlink>
        <a:folHlink>
          <a:srgbClr val="00336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小象学院课件模板" id="{16BCD5C2-8C7C-4D46-9C82-83AA2A1B62E0}" vid="{37D20255-9CBF-EF40-B4E0-6042FBFD6705}"/>
    </a:ext>
  </a:ext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小象学院课件模板</Template>
  <TotalTime>9309</TotalTime>
  <Words>1783</Words>
  <Application>Microsoft Macintosh PowerPoint</Application>
  <PresentationFormat>On-screen Show (4:3)</PresentationFormat>
  <Paragraphs>271</Paragraphs>
  <Slides>36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7" baseType="lpstr">
      <vt:lpstr>Cambria Math</vt:lpstr>
      <vt:lpstr>Times New Roman</vt:lpstr>
      <vt:lpstr>Verdana</vt:lpstr>
      <vt:lpstr>Wingdings</vt:lpstr>
      <vt:lpstr>华文新魏</vt:lpstr>
      <vt:lpstr>宋体</vt:lpstr>
      <vt:lpstr>幼圆</vt:lpstr>
      <vt:lpstr>微软雅黑</vt:lpstr>
      <vt:lpstr>黑体</vt:lpstr>
      <vt:lpstr>Arial</vt:lpstr>
      <vt:lpstr>小象算法课程模板</vt:lpstr>
      <vt:lpstr>法律声明</vt:lpstr>
      <vt:lpstr>自动机</vt:lpstr>
      <vt:lpstr>提纲</vt:lpstr>
      <vt:lpstr>Seq2Seq 模型可视化</vt:lpstr>
      <vt:lpstr>Seq2Seq 模型可视化</vt:lpstr>
      <vt:lpstr>Seq2Seq 模型可视化</vt:lpstr>
      <vt:lpstr>Seq2Seq 模型可视化</vt:lpstr>
      <vt:lpstr>Seq2Seq 模型可视化</vt:lpstr>
      <vt:lpstr>Seq2Seq 模型可视化</vt:lpstr>
      <vt:lpstr>Seq2Seq 模型可视化</vt:lpstr>
      <vt:lpstr>Seq2Seq 模型可视化</vt:lpstr>
      <vt:lpstr>Seq2Seq 模型可视化</vt:lpstr>
      <vt:lpstr>Seq2Seq 模型可视化</vt:lpstr>
      <vt:lpstr>Seq2Seq 模型可视化</vt:lpstr>
      <vt:lpstr>Seq2Seq 模型可视化</vt:lpstr>
      <vt:lpstr>Seq2Seq 模型可视化</vt:lpstr>
      <vt:lpstr>Seq2Seq 模型可视化</vt:lpstr>
      <vt:lpstr>Seq2Seq 模型可视化</vt:lpstr>
      <vt:lpstr>自动机</vt:lpstr>
      <vt:lpstr>自动机</vt:lpstr>
      <vt:lpstr>自动机</vt:lpstr>
      <vt:lpstr>自动机</vt:lpstr>
      <vt:lpstr>自动机</vt:lpstr>
      <vt:lpstr>自动机</vt:lpstr>
      <vt:lpstr>自动机</vt:lpstr>
      <vt:lpstr>自动机</vt:lpstr>
      <vt:lpstr>自动机</vt:lpstr>
      <vt:lpstr>Noisy Channel Model</vt:lpstr>
      <vt:lpstr>Noisy Channel Model</vt:lpstr>
      <vt:lpstr>Noisy Channel Model</vt:lpstr>
      <vt:lpstr>Noisy Channel Model</vt:lpstr>
      <vt:lpstr>Noisy Channel Model</vt:lpstr>
      <vt:lpstr>Noisy Channel Model</vt:lpstr>
      <vt:lpstr>Noisy Channel Model</vt:lpstr>
      <vt:lpstr>Noisy Channel Model</vt:lpstr>
      <vt:lpstr>PowerPoint Presentation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法律声明</dc:title>
  <dc:creator>Xing Shi</dc:creator>
  <cp:lastModifiedBy>Xing Shi</cp:lastModifiedBy>
  <cp:revision>281</cp:revision>
  <dcterms:created xsi:type="dcterms:W3CDTF">2017-07-03T02:57:04Z</dcterms:created>
  <dcterms:modified xsi:type="dcterms:W3CDTF">2017-08-11T03:09:58Z</dcterms:modified>
</cp:coreProperties>
</file>